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2" r:id="rId1"/>
  </p:sldMasterIdLst>
  <p:notesMasterIdLst>
    <p:notesMasterId r:id="rId33"/>
  </p:notesMasterIdLst>
  <p:handoutMasterIdLst>
    <p:handoutMasterId r:id="rId34"/>
  </p:handoutMasterIdLst>
  <p:sldIdLst>
    <p:sldId id="264" r:id="rId2"/>
    <p:sldId id="441" r:id="rId3"/>
    <p:sldId id="296" r:id="rId4"/>
    <p:sldId id="568" r:id="rId5"/>
    <p:sldId id="572" r:id="rId6"/>
    <p:sldId id="537" r:id="rId7"/>
    <p:sldId id="503" r:id="rId8"/>
    <p:sldId id="567" r:id="rId9"/>
    <p:sldId id="548" r:id="rId10"/>
    <p:sldId id="515" r:id="rId11"/>
    <p:sldId id="549" r:id="rId12"/>
    <p:sldId id="569" r:id="rId13"/>
    <p:sldId id="551" r:id="rId14"/>
    <p:sldId id="554" r:id="rId15"/>
    <p:sldId id="556" r:id="rId16"/>
    <p:sldId id="557" r:id="rId17"/>
    <p:sldId id="558" r:id="rId18"/>
    <p:sldId id="559" r:id="rId19"/>
    <p:sldId id="570" r:id="rId20"/>
    <p:sldId id="555" r:id="rId21"/>
    <p:sldId id="561" r:id="rId22"/>
    <p:sldId id="564" r:id="rId23"/>
    <p:sldId id="560" r:id="rId24"/>
    <p:sldId id="562" r:id="rId25"/>
    <p:sldId id="553" r:id="rId26"/>
    <p:sldId id="563" r:id="rId27"/>
    <p:sldId id="547" r:id="rId28"/>
    <p:sldId id="571" r:id="rId29"/>
    <p:sldId id="510" r:id="rId30"/>
    <p:sldId id="566" r:id="rId31"/>
    <p:sldId id="573" r:id="rId32"/>
  </p:sldIdLst>
  <p:sldSz cx="9906000" cy="6858000" type="A4"/>
  <p:notesSz cx="9875838" cy="6743700"/>
  <p:custShowLst>
    <p:custShow name="Zielgruppenpräsentation 1" id="0">
      <p:sldLst>
        <p:sld r:id="rId2"/>
        <p:sld r:id="rId4"/>
      </p:sldLst>
    </p:custShow>
  </p:custShowLst>
  <p:defaultTextStyle>
    <a:defPPr>
      <a:defRPr lang="de-DE"/>
    </a:defPPr>
    <a:lvl1pPr algn="l" rtl="0" eaLnBrk="0" fontAlgn="base" hangingPunct="0">
      <a:spcBef>
        <a:spcPct val="0"/>
      </a:spcBef>
      <a:spcAft>
        <a:spcPct val="0"/>
      </a:spcAft>
      <a:defRPr sz="2400" b="1" kern="1200">
        <a:solidFill>
          <a:srgbClr val="000099"/>
        </a:solidFill>
        <a:latin typeface="Verdana" pitchFamily="34" charset="0"/>
        <a:ea typeface="+mn-ea"/>
        <a:cs typeface="+mn-cs"/>
      </a:defRPr>
    </a:lvl1pPr>
    <a:lvl2pPr marL="457200" algn="l" rtl="0" eaLnBrk="0" fontAlgn="base" hangingPunct="0">
      <a:spcBef>
        <a:spcPct val="0"/>
      </a:spcBef>
      <a:spcAft>
        <a:spcPct val="0"/>
      </a:spcAft>
      <a:defRPr sz="2400" b="1" kern="1200">
        <a:solidFill>
          <a:srgbClr val="000099"/>
        </a:solidFill>
        <a:latin typeface="Verdana" pitchFamily="34" charset="0"/>
        <a:ea typeface="+mn-ea"/>
        <a:cs typeface="+mn-cs"/>
      </a:defRPr>
    </a:lvl2pPr>
    <a:lvl3pPr marL="914400" algn="l" rtl="0" eaLnBrk="0" fontAlgn="base" hangingPunct="0">
      <a:spcBef>
        <a:spcPct val="0"/>
      </a:spcBef>
      <a:spcAft>
        <a:spcPct val="0"/>
      </a:spcAft>
      <a:defRPr sz="2400" b="1" kern="1200">
        <a:solidFill>
          <a:srgbClr val="000099"/>
        </a:solidFill>
        <a:latin typeface="Verdana" pitchFamily="34" charset="0"/>
        <a:ea typeface="+mn-ea"/>
        <a:cs typeface="+mn-cs"/>
      </a:defRPr>
    </a:lvl3pPr>
    <a:lvl4pPr marL="1371600" algn="l" rtl="0" eaLnBrk="0" fontAlgn="base" hangingPunct="0">
      <a:spcBef>
        <a:spcPct val="0"/>
      </a:spcBef>
      <a:spcAft>
        <a:spcPct val="0"/>
      </a:spcAft>
      <a:defRPr sz="2400" b="1" kern="1200">
        <a:solidFill>
          <a:srgbClr val="000099"/>
        </a:solidFill>
        <a:latin typeface="Verdana" pitchFamily="34" charset="0"/>
        <a:ea typeface="+mn-ea"/>
        <a:cs typeface="+mn-cs"/>
      </a:defRPr>
    </a:lvl4pPr>
    <a:lvl5pPr marL="1828800" algn="l" rtl="0" eaLnBrk="0" fontAlgn="base" hangingPunct="0">
      <a:spcBef>
        <a:spcPct val="0"/>
      </a:spcBef>
      <a:spcAft>
        <a:spcPct val="0"/>
      </a:spcAft>
      <a:defRPr sz="2400" b="1" kern="1200">
        <a:solidFill>
          <a:srgbClr val="000099"/>
        </a:solidFill>
        <a:latin typeface="Verdana" pitchFamily="34" charset="0"/>
        <a:ea typeface="+mn-ea"/>
        <a:cs typeface="+mn-cs"/>
      </a:defRPr>
    </a:lvl5pPr>
    <a:lvl6pPr marL="2286000" algn="l" defTabSz="914400" rtl="0" eaLnBrk="1" latinLnBrk="0" hangingPunct="1">
      <a:defRPr sz="2400" b="1" kern="1200">
        <a:solidFill>
          <a:srgbClr val="000099"/>
        </a:solidFill>
        <a:latin typeface="Verdana" pitchFamily="34" charset="0"/>
        <a:ea typeface="+mn-ea"/>
        <a:cs typeface="+mn-cs"/>
      </a:defRPr>
    </a:lvl6pPr>
    <a:lvl7pPr marL="2743200" algn="l" defTabSz="914400" rtl="0" eaLnBrk="1" latinLnBrk="0" hangingPunct="1">
      <a:defRPr sz="2400" b="1" kern="1200">
        <a:solidFill>
          <a:srgbClr val="000099"/>
        </a:solidFill>
        <a:latin typeface="Verdana" pitchFamily="34" charset="0"/>
        <a:ea typeface="+mn-ea"/>
        <a:cs typeface="+mn-cs"/>
      </a:defRPr>
    </a:lvl7pPr>
    <a:lvl8pPr marL="3200400" algn="l" defTabSz="914400" rtl="0" eaLnBrk="1" latinLnBrk="0" hangingPunct="1">
      <a:defRPr sz="2400" b="1" kern="1200">
        <a:solidFill>
          <a:srgbClr val="000099"/>
        </a:solidFill>
        <a:latin typeface="Verdana" pitchFamily="34" charset="0"/>
        <a:ea typeface="+mn-ea"/>
        <a:cs typeface="+mn-cs"/>
      </a:defRPr>
    </a:lvl8pPr>
    <a:lvl9pPr marL="3657600" algn="l" defTabSz="914400" rtl="0" eaLnBrk="1" latinLnBrk="0" hangingPunct="1">
      <a:defRPr sz="2400" b="1" kern="1200">
        <a:solidFill>
          <a:srgbClr val="000099"/>
        </a:solidFill>
        <a:latin typeface="Verdana"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262626"/>
    <a:srgbClr val="FFFFCC"/>
    <a:srgbClr val="CCFFFF"/>
    <a:srgbClr val="B7FBB9"/>
    <a:srgbClr val="DBFDDC"/>
    <a:srgbClr val="D0FCD1"/>
    <a:srgbClr val="FFEBFF"/>
    <a:srgbClr val="FFCCFF"/>
    <a:srgbClr val="000000"/>
    <a:srgbClr val="0000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615" autoAdjust="0"/>
    <p:restoredTop sz="98403" autoAdjust="0"/>
  </p:normalViewPr>
  <p:slideViewPr>
    <p:cSldViewPr>
      <p:cViewPr varScale="1">
        <p:scale>
          <a:sx n="88" d="100"/>
          <a:sy n="88" d="100"/>
        </p:scale>
        <p:origin x="-114" y="-51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2" y="1"/>
            <a:ext cx="4282424" cy="315117"/>
          </a:xfrm>
          <a:prstGeom prst="rect">
            <a:avLst/>
          </a:prstGeom>
          <a:noFill/>
          <a:ln w="9525">
            <a:noFill/>
            <a:miter lim="800000"/>
            <a:headEnd/>
            <a:tailEnd/>
          </a:ln>
          <a:effectLst/>
        </p:spPr>
        <p:txBody>
          <a:bodyPr vert="horz" wrap="square" lIns="90685" tIns="45342" rIns="90685" bIns="45342" numCol="1" anchor="t" anchorCtr="0" compatLnSpc="1">
            <a:prstTxWarp prst="textNoShape">
              <a:avLst/>
            </a:prstTxWarp>
          </a:bodyPr>
          <a:lstStyle>
            <a:lvl1pPr defTabSz="906968">
              <a:defRPr sz="1100"/>
            </a:lvl1pPr>
          </a:lstStyle>
          <a:p>
            <a:endParaRPr lang="de-DE" dirty="0"/>
          </a:p>
        </p:txBody>
      </p:sp>
      <p:sp>
        <p:nvSpPr>
          <p:cNvPr id="136195" name="Rectangle 3"/>
          <p:cNvSpPr>
            <a:spLocks noGrp="1" noChangeArrowheads="1"/>
          </p:cNvSpPr>
          <p:nvPr>
            <p:ph type="dt" sz="quarter" idx="1"/>
          </p:nvPr>
        </p:nvSpPr>
        <p:spPr bwMode="auto">
          <a:xfrm>
            <a:off x="5607126" y="1"/>
            <a:ext cx="4277853" cy="315117"/>
          </a:xfrm>
          <a:prstGeom prst="rect">
            <a:avLst/>
          </a:prstGeom>
          <a:noFill/>
          <a:ln w="9525">
            <a:noFill/>
            <a:miter lim="800000"/>
            <a:headEnd/>
            <a:tailEnd/>
          </a:ln>
          <a:effectLst/>
        </p:spPr>
        <p:txBody>
          <a:bodyPr vert="horz" wrap="square" lIns="90685" tIns="45342" rIns="90685" bIns="45342" numCol="1" anchor="t" anchorCtr="0" compatLnSpc="1">
            <a:prstTxWarp prst="textNoShape">
              <a:avLst/>
            </a:prstTxWarp>
          </a:bodyPr>
          <a:lstStyle>
            <a:lvl1pPr algn="r" defTabSz="906968">
              <a:defRPr sz="1100"/>
            </a:lvl1pPr>
          </a:lstStyle>
          <a:p>
            <a:endParaRPr lang="de-DE" dirty="0"/>
          </a:p>
        </p:txBody>
      </p:sp>
      <p:sp>
        <p:nvSpPr>
          <p:cNvPr id="136196" name="Rectangle 4"/>
          <p:cNvSpPr>
            <a:spLocks noGrp="1" noChangeArrowheads="1"/>
          </p:cNvSpPr>
          <p:nvPr>
            <p:ph type="ftr" sz="quarter" idx="2"/>
          </p:nvPr>
        </p:nvSpPr>
        <p:spPr bwMode="auto">
          <a:xfrm>
            <a:off x="2" y="6432976"/>
            <a:ext cx="4282424" cy="315116"/>
          </a:xfrm>
          <a:prstGeom prst="rect">
            <a:avLst/>
          </a:prstGeom>
          <a:noFill/>
          <a:ln w="9525">
            <a:noFill/>
            <a:miter lim="800000"/>
            <a:headEnd/>
            <a:tailEnd/>
          </a:ln>
          <a:effectLst/>
        </p:spPr>
        <p:txBody>
          <a:bodyPr vert="horz" wrap="square" lIns="90685" tIns="45342" rIns="90685" bIns="45342" numCol="1" anchor="b" anchorCtr="0" compatLnSpc="1">
            <a:prstTxWarp prst="textNoShape">
              <a:avLst/>
            </a:prstTxWarp>
          </a:bodyPr>
          <a:lstStyle>
            <a:lvl1pPr defTabSz="906968">
              <a:defRPr sz="1100"/>
            </a:lvl1pPr>
          </a:lstStyle>
          <a:p>
            <a:endParaRPr lang="de-DE" dirty="0"/>
          </a:p>
        </p:txBody>
      </p:sp>
      <p:sp>
        <p:nvSpPr>
          <p:cNvPr id="136197" name="Rectangle 5"/>
          <p:cNvSpPr>
            <a:spLocks noGrp="1" noChangeArrowheads="1"/>
          </p:cNvSpPr>
          <p:nvPr>
            <p:ph type="sldNum" sz="quarter" idx="3"/>
          </p:nvPr>
        </p:nvSpPr>
        <p:spPr bwMode="auto">
          <a:xfrm>
            <a:off x="5607126" y="6432976"/>
            <a:ext cx="4277853" cy="315116"/>
          </a:xfrm>
          <a:prstGeom prst="rect">
            <a:avLst/>
          </a:prstGeom>
          <a:noFill/>
          <a:ln w="9525">
            <a:noFill/>
            <a:miter lim="800000"/>
            <a:headEnd/>
            <a:tailEnd/>
          </a:ln>
          <a:effectLst/>
        </p:spPr>
        <p:txBody>
          <a:bodyPr vert="horz" wrap="square" lIns="90685" tIns="45342" rIns="90685" bIns="45342" numCol="1" anchor="b" anchorCtr="0" compatLnSpc="1">
            <a:prstTxWarp prst="textNoShape">
              <a:avLst/>
            </a:prstTxWarp>
          </a:bodyPr>
          <a:lstStyle>
            <a:lvl1pPr algn="r" defTabSz="906968">
              <a:defRPr sz="1100"/>
            </a:lvl1pPr>
          </a:lstStyle>
          <a:p>
            <a:fld id="{A669E561-AA43-4D07-A6E4-2EA72D15F1E6}" type="slidenum">
              <a:rPr lang="de-DE"/>
              <a:pPr/>
              <a:t>‹Nr.›</a:t>
            </a:fld>
            <a:endParaRPr lang="de-DE" dirty="0"/>
          </a:p>
        </p:txBody>
      </p:sp>
    </p:spTree>
    <p:extLst>
      <p:ext uri="{BB962C8B-B14F-4D97-AF65-F5344CB8AC3E}">
        <p14:creationId xmlns="" xmlns:p14="http://schemas.microsoft.com/office/powerpoint/2010/main" val="759316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5922" name="Rectangle 2"/>
          <p:cNvSpPr>
            <a:spLocks noGrp="1" noChangeArrowheads="1"/>
          </p:cNvSpPr>
          <p:nvPr>
            <p:ph type="hdr" sz="quarter"/>
          </p:nvPr>
        </p:nvSpPr>
        <p:spPr bwMode="auto">
          <a:xfrm>
            <a:off x="6" y="2"/>
            <a:ext cx="4321251" cy="362328"/>
          </a:xfrm>
          <a:prstGeom prst="rect">
            <a:avLst/>
          </a:prstGeom>
          <a:noFill/>
          <a:ln w="9525">
            <a:noFill/>
            <a:miter lim="800000"/>
            <a:headEnd/>
            <a:tailEnd/>
          </a:ln>
          <a:effectLst/>
        </p:spPr>
        <p:txBody>
          <a:bodyPr vert="horz" wrap="square" lIns="90685" tIns="45342" rIns="90685" bIns="45342" numCol="1" anchor="t" anchorCtr="0" compatLnSpc="1">
            <a:prstTxWarp prst="textNoShape">
              <a:avLst/>
            </a:prstTxWarp>
          </a:bodyPr>
          <a:lstStyle>
            <a:lvl1pPr defTabSz="906968">
              <a:defRPr sz="1100"/>
            </a:lvl1pPr>
          </a:lstStyle>
          <a:p>
            <a:endParaRPr lang="de-DE" dirty="0"/>
          </a:p>
        </p:txBody>
      </p:sp>
      <p:sp>
        <p:nvSpPr>
          <p:cNvPr id="465923" name="Rectangle 3"/>
          <p:cNvSpPr>
            <a:spLocks noGrp="1" noChangeArrowheads="1"/>
          </p:cNvSpPr>
          <p:nvPr>
            <p:ph type="dt" idx="1"/>
          </p:nvPr>
        </p:nvSpPr>
        <p:spPr bwMode="auto">
          <a:xfrm>
            <a:off x="5538600" y="2"/>
            <a:ext cx="4323535" cy="362328"/>
          </a:xfrm>
          <a:prstGeom prst="rect">
            <a:avLst/>
          </a:prstGeom>
          <a:noFill/>
          <a:ln w="9525">
            <a:noFill/>
            <a:miter lim="800000"/>
            <a:headEnd/>
            <a:tailEnd/>
          </a:ln>
          <a:effectLst/>
        </p:spPr>
        <p:txBody>
          <a:bodyPr vert="horz" wrap="square" lIns="90685" tIns="45342" rIns="90685" bIns="45342" numCol="1" anchor="t" anchorCtr="0" compatLnSpc="1">
            <a:prstTxWarp prst="textNoShape">
              <a:avLst/>
            </a:prstTxWarp>
          </a:bodyPr>
          <a:lstStyle>
            <a:lvl1pPr algn="r" defTabSz="906968">
              <a:defRPr sz="1100"/>
            </a:lvl1pPr>
          </a:lstStyle>
          <a:p>
            <a:endParaRPr lang="de-DE" dirty="0"/>
          </a:p>
        </p:txBody>
      </p:sp>
      <p:sp>
        <p:nvSpPr>
          <p:cNvPr id="465924" name="Rectangle 4"/>
          <p:cNvSpPr>
            <a:spLocks noGrp="1" noRot="1" noChangeAspect="1" noChangeArrowheads="1" noTextEdit="1"/>
          </p:cNvSpPr>
          <p:nvPr>
            <p:ph type="sldImg" idx="2"/>
          </p:nvPr>
        </p:nvSpPr>
        <p:spPr bwMode="auto">
          <a:xfrm>
            <a:off x="3106738" y="519113"/>
            <a:ext cx="3662362" cy="2535237"/>
          </a:xfrm>
          <a:prstGeom prst="rect">
            <a:avLst/>
          </a:prstGeom>
          <a:noFill/>
          <a:ln w="9525">
            <a:solidFill>
              <a:srgbClr val="000000"/>
            </a:solidFill>
            <a:miter lim="800000"/>
            <a:headEnd/>
            <a:tailEnd/>
          </a:ln>
          <a:effectLst/>
        </p:spPr>
      </p:sp>
      <p:sp>
        <p:nvSpPr>
          <p:cNvPr id="465925" name="Rectangle 5"/>
          <p:cNvSpPr>
            <a:spLocks noGrp="1" noChangeArrowheads="1"/>
          </p:cNvSpPr>
          <p:nvPr>
            <p:ph type="body" sz="quarter" idx="3"/>
          </p:nvPr>
        </p:nvSpPr>
        <p:spPr bwMode="auto">
          <a:xfrm>
            <a:off x="1329265" y="3210450"/>
            <a:ext cx="7205891" cy="3005132"/>
          </a:xfrm>
          <a:prstGeom prst="rect">
            <a:avLst/>
          </a:prstGeom>
          <a:noFill/>
          <a:ln w="9525">
            <a:noFill/>
            <a:miter lim="800000"/>
            <a:headEnd/>
            <a:tailEnd/>
          </a:ln>
          <a:effectLst/>
        </p:spPr>
        <p:txBody>
          <a:bodyPr vert="horz" wrap="square" lIns="90685" tIns="45342" rIns="90685" bIns="45342"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65926" name="Rectangle 6"/>
          <p:cNvSpPr>
            <a:spLocks noGrp="1" noChangeArrowheads="1"/>
          </p:cNvSpPr>
          <p:nvPr>
            <p:ph type="ftr" sz="quarter" idx="4"/>
          </p:nvPr>
        </p:nvSpPr>
        <p:spPr bwMode="auto">
          <a:xfrm>
            <a:off x="6" y="6421998"/>
            <a:ext cx="4321251" cy="310724"/>
          </a:xfrm>
          <a:prstGeom prst="rect">
            <a:avLst/>
          </a:prstGeom>
          <a:noFill/>
          <a:ln w="9525">
            <a:noFill/>
            <a:miter lim="800000"/>
            <a:headEnd/>
            <a:tailEnd/>
          </a:ln>
          <a:effectLst/>
        </p:spPr>
        <p:txBody>
          <a:bodyPr vert="horz" wrap="square" lIns="90685" tIns="45342" rIns="90685" bIns="45342" numCol="1" anchor="b" anchorCtr="0" compatLnSpc="1">
            <a:prstTxWarp prst="textNoShape">
              <a:avLst/>
            </a:prstTxWarp>
          </a:bodyPr>
          <a:lstStyle>
            <a:lvl1pPr defTabSz="906968">
              <a:defRPr sz="1100"/>
            </a:lvl1pPr>
          </a:lstStyle>
          <a:p>
            <a:endParaRPr lang="de-DE" dirty="0"/>
          </a:p>
        </p:txBody>
      </p:sp>
      <p:sp>
        <p:nvSpPr>
          <p:cNvPr id="465927" name="Rectangle 7"/>
          <p:cNvSpPr>
            <a:spLocks noGrp="1" noChangeArrowheads="1"/>
          </p:cNvSpPr>
          <p:nvPr>
            <p:ph type="sldNum" sz="quarter" idx="5"/>
          </p:nvPr>
        </p:nvSpPr>
        <p:spPr bwMode="auto">
          <a:xfrm>
            <a:off x="5538600" y="6421998"/>
            <a:ext cx="4323535" cy="310724"/>
          </a:xfrm>
          <a:prstGeom prst="rect">
            <a:avLst/>
          </a:prstGeom>
          <a:noFill/>
          <a:ln w="9525">
            <a:noFill/>
            <a:miter lim="800000"/>
            <a:headEnd/>
            <a:tailEnd/>
          </a:ln>
          <a:effectLst/>
        </p:spPr>
        <p:txBody>
          <a:bodyPr vert="horz" wrap="square" lIns="90685" tIns="45342" rIns="90685" bIns="45342" numCol="1" anchor="b" anchorCtr="0" compatLnSpc="1">
            <a:prstTxWarp prst="textNoShape">
              <a:avLst/>
            </a:prstTxWarp>
          </a:bodyPr>
          <a:lstStyle>
            <a:lvl1pPr algn="r" defTabSz="906968">
              <a:defRPr sz="1100"/>
            </a:lvl1pPr>
          </a:lstStyle>
          <a:p>
            <a:fld id="{E19EECCA-CFAE-482E-9424-EB0AE8B16482}" type="slidenum">
              <a:rPr lang="de-DE"/>
              <a:pPr/>
              <a:t>‹Nr.›</a:t>
            </a:fld>
            <a:endParaRPr lang="de-DE" dirty="0"/>
          </a:p>
        </p:txBody>
      </p:sp>
    </p:spTree>
    <p:extLst>
      <p:ext uri="{BB962C8B-B14F-4D97-AF65-F5344CB8AC3E}">
        <p14:creationId xmlns="" xmlns:p14="http://schemas.microsoft.com/office/powerpoint/2010/main" val="25388425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9E7C7A5C-E8D2-4B7B-BF49-A343A3951183}" type="slidenum">
              <a:rPr lang="de-DE" smtClean="0"/>
              <a:pPr/>
              <a:t>2</a:t>
            </a:fld>
            <a:endParaRPr lang="de-DE" dirty="0" smtClean="0"/>
          </a:p>
        </p:txBody>
      </p:sp>
      <p:sp>
        <p:nvSpPr>
          <p:cNvPr id="46083" name="Rectangle 2"/>
          <p:cNvSpPr>
            <a:spLocks noGrp="1" noRot="1" noChangeAspect="1" noChangeArrowheads="1" noTextEdit="1"/>
          </p:cNvSpPr>
          <p:nvPr>
            <p:ph type="sldImg"/>
          </p:nvPr>
        </p:nvSpPr>
        <p:spPr>
          <a:solidFill>
            <a:srgbClr val="FFFFFF"/>
          </a:solidFill>
          <a:ln/>
        </p:spPr>
      </p:sp>
      <p:sp>
        <p:nvSpPr>
          <p:cNvPr id="46084" name="Rectangle 3"/>
          <p:cNvSpPr>
            <a:spLocks noGrp="1" noChangeArrowheads="1"/>
          </p:cNvSpPr>
          <p:nvPr>
            <p:ph type="body" idx="1"/>
          </p:nvPr>
        </p:nvSpPr>
        <p:spPr>
          <a:solidFill>
            <a:srgbClr val="FFFFFF"/>
          </a:solidFill>
          <a:ln>
            <a:solidFill>
              <a:srgbClr val="000000"/>
            </a:solidFill>
          </a:ln>
        </p:spPr>
        <p:txBody>
          <a:bodyPr lIns="90307" tIns="45151" rIns="90307" bIns="45151"/>
          <a:lstStyle/>
          <a:p>
            <a:endParaRPr lang="de-DE" dirty="0" smtClean="0"/>
          </a:p>
        </p:txBody>
      </p:sp>
    </p:spTree>
    <p:extLst>
      <p:ext uri="{BB962C8B-B14F-4D97-AF65-F5344CB8AC3E}">
        <p14:creationId xmlns="" xmlns:p14="http://schemas.microsoft.com/office/powerpoint/2010/main" val="120855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1B4F8395-C2BD-4E69-B755-D607BC34348D}" type="slidenum">
              <a:rPr lang="de-DE" smtClean="0"/>
              <a:pPr/>
              <a:t>16</a:t>
            </a:fld>
            <a:endParaRPr lang="de-DE" dirty="0" smtClean="0"/>
          </a:p>
        </p:txBody>
      </p:sp>
      <p:sp>
        <p:nvSpPr>
          <p:cNvPr id="47107" name="Rectangle 2"/>
          <p:cNvSpPr>
            <a:spLocks noGrp="1" noRot="1" noChangeAspect="1" noChangeArrowheads="1" noTextEdit="1"/>
          </p:cNvSpPr>
          <p:nvPr>
            <p:ph type="sldImg"/>
          </p:nvPr>
        </p:nvSpPr>
        <p:spPr>
          <a:xfrm>
            <a:off x="3108325" y="519113"/>
            <a:ext cx="3665538" cy="2536825"/>
          </a:xfrm>
          <a:ln/>
        </p:spPr>
      </p:sp>
      <p:sp>
        <p:nvSpPr>
          <p:cNvPr id="47108" name="Rectangle 3"/>
          <p:cNvSpPr>
            <a:spLocks noGrp="1" noChangeArrowheads="1"/>
          </p:cNvSpPr>
          <p:nvPr>
            <p:ph type="body" idx="1"/>
          </p:nvPr>
        </p:nvSpPr>
        <p:spPr>
          <a:noFill/>
          <a:ln/>
        </p:spPr>
        <p:txBody>
          <a:bodyPr/>
          <a:lstStyle/>
          <a:p>
            <a:endParaRPr lang="de-DE" dirty="0" smtClean="0"/>
          </a:p>
        </p:txBody>
      </p:sp>
    </p:spTree>
    <p:extLst>
      <p:ext uri="{BB962C8B-B14F-4D97-AF65-F5344CB8AC3E}">
        <p14:creationId xmlns="" xmlns:p14="http://schemas.microsoft.com/office/powerpoint/2010/main" val="2826238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1B4F8395-C2BD-4E69-B755-D607BC34348D}" type="slidenum">
              <a:rPr lang="de-DE" smtClean="0"/>
              <a:pPr/>
              <a:t>18</a:t>
            </a:fld>
            <a:endParaRPr lang="de-DE" dirty="0" smtClean="0"/>
          </a:p>
        </p:txBody>
      </p:sp>
      <p:sp>
        <p:nvSpPr>
          <p:cNvPr id="47107" name="Rectangle 2"/>
          <p:cNvSpPr>
            <a:spLocks noGrp="1" noRot="1" noChangeAspect="1" noChangeArrowheads="1" noTextEdit="1"/>
          </p:cNvSpPr>
          <p:nvPr>
            <p:ph type="sldImg"/>
          </p:nvPr>
        </p:nvSpPr>
        <p:spPr>
          <a:xfrm>
            <a:off x="3108325" y="519113"/>
            <a:ext cx="3665538" cy="2536825"/>
          </a:xfrm>
          <a:ln/>
        </p:spPr>
      </p:sp>
      <p:sp>
        <p:nvSpPr>
          <p:cNvPr id="47108" name="Rectangle 3"/>
          <p:cNvSpPr>
            <a:spLocks noGrp="1" noChangeArrowheads="1"/>
          </p:cNvSpPr>
          <p:nvPr>
            <p:ph type="body" idx="1"/>
          </p:nvPr>
        </p:nvSpPr>
        <p:spPr>
          <a:noFill/>
          <a:ln/>
        </p:spPr>
        <p:txBody>
          <a:bodyPr/>
          <a:lstStyle/>
          <a:p>
            <a:endParaRPr lang="de-DE" dirty="0" smtClean="0"/>
          </a:p>
        </p:txBody>
      </p:sp>
    </p:spTree>
    <p:extLst>
      <p:ext uri="{BB962C8B-B14F-4D97-AF65-F5344CB8AC3E}">
        <p14:creationId xmlns="" xmlns:p14="http://schemas.microsoft.com/office/powerpoint/2010/main" val="2030799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9E7C7A5C-E8D2-4B7B-BF49-A343A3951183}" type="slidenum">
              <a:rPr lang="de-DE" smtClean="0"/>
              <a:pPr/>
              <a:t>19</a:t>
            </a:fld>
            <a:endParaRPr lang="de-DE" dirty="0" smtClean="0"/>
          </a:p>
        </p:txBody>
      </p:sp>
      <p:sp>
        <p:nvSpPr>
          <p:cNvPr id="46083" name="Rectangle 2"/>
          <p:cNvSpPr>
            <a:spLocks noGrp="1" noRot="1" noChangeAspect="1" noChangeArrowheads="1" noTextEdit="1"/>
          </p:cNvSpPr>
          <p:nvPr>
            <p:ph type="sldImg"/>
          </p:nvPr>
        </p:nvSpPr>
        <p:spPr>
          <a:solidFill>
            <a:srgbClr val="FFFFFF"/>
          </a:solidFill>
          <a:ln/>
        </p:spPr>
      </p:sp>
      <p:sp>
        <p:nvSpPr>
          <p:cNvPr id="46084" name="Rectangle 3"/>
          <p:cNvSpPr>
            <a:spLocks noGrp="1" noChangeArrowheads="1"/>
          </p:cNvSpPr>
          <p:nvPr>
            <p:ph type="body" idx="1"/>
          </p:nvPr>
        </p:nvSpPr>
        <p:spPr>
          <a:solidFill>
            <a:srgbClr val="FFFFFF"/>
          </a:solidFill>
          <a:ln>
            <a:solidFill>
              <a:srgbClr val="000000"/>
            </a:solidFill>
          </a:ln>
        </p:spPr>
        <p:txBody>
          <a:bodyPr lIns="90307" tIns="45151" rIns="90307" bIns="45151"/>
          <a:lstStyle/>
          <a:p>
            <a:endParaRPr lang="de-DE" dirty="0" smtClean="0"/>
          </a:p>
        </p:txBody>
      </p:sp>
    </p:spTree>
    <p:extLst>
      <p:ext uri="{BB962C8B-B14F-4D97-AF65-F5344CB8AC3E}">
        <p14:creationId xmlns="" xmlns:p14="http://schemas.microsoft.com/office/powerpoint/2010/main" val="3566849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1B4F8395-C2BD-4E69-B755-D607BC34348D}" type="slidenum">
              <a:rPr lang="de-DE" smtClean="0"/>
              <a:pPr/>
              <a:t>21</a:t>
            </a:fld>
            <a:endParaRPr lang="de-DE" dirty="0" smtClean="0"/>
          </a:p>
        </p:txBody>
      </p:sp>
      <p:sp>
        <p:nvSpPr>
          <p:cNvPr id="47107" name="Rectangle 2"/>
          <p:cNvSpPr>
            <a:spLocks noGrp="1" noRot="1" noChangeAspect="1" noChangeArrowheads="1" noTextEdit="1"/>
          </p:cNvSpPr>
          <p:nvPr>
            <p:ph type="sldImg"/>
          </p:nvPr>
        </p:nvSpPr>
        <p:spPr>
          <a:xfrm>
            <a:off x="3108325" y="519113"/>
            <a:ext cx="3665538" cy="2536825"/>
          </a:xfrm>
          <a:ln/>
        </p:spPr>
      </p:sp>
      <p:sp>
        <p:nvSpPr>
          <p:cNvPr id="47108" name="Rectangle 3"/>
          <p:cNvSpPr>
            <a:spLocks noGrp="1" noChangeArrowheads="1"/>
          </p:cNvSpPr>
          <p:nvPr>
            <p:ph type="body" idx="1"/>
          </p:nvPr>
        </p:nvSpPr>
        <p:spPr>
          <a:noFill/>
          <a:ln/>
        </p:spPr>
        <p:txBody>
          <a:bodyPr/>
          <a:lstStyle/>
          <a:p>
            <a:endParaRPr lang="de-DE" dirty="0" smtClean="0"/>
          </a:p>
        </p:txBody>
      </p:sp>
    </p:spTree>
    <p:extLst>
      <p:ext uri="{BB962C8B-B14F-4D97-AF65-F5344CB8AC3E}">
        <p14:creationId xmlns="" xmlns:p14="http://schemas.microsoft.com/office/powerpoint/2010/main" val="698437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1B4F8395-C2BD-4E69-B755-D607BC34348D}" type="slidenum">
              <a:rPr lang="de-DE" smtClean="0"/>
              <a:pPr/>
              <a:t>22</a:t>
            </a:fld>
            <a:endParaRPr lang="de-DE" dirty="0" smtClean="0"/>
          </a:p>
        </p:txBody>
      </p:sp>
      <p:sp>
        <p:nvSpPr>
          <p:cNvPr id="47107" name="Rectangle 2"/>
          <p:cNvSpPr>
            <a:spLocks noGrp="1" noRot="1" noChangeAspect="1" noChangeArrowheads="1" noTextEdit="1"/>
          </p:cNvSpPr>
          <p:nvPr>
            <p:ph type="sldImg"/>
          </p:nvPr>
        </p:nvSpPr>
        <p:spPr>
          <a:xfrm>
            <a:off x="3108325" y="519113"/>
            <a:ext cx="3665538" cy="2536825"/>
          </a:xfrm>
          <a:ln/>
        </p:spPr>
      </p:sp>
      <p:sp>
        <p:nvSpPr>
          <p:cNvPr id="47108" name="Rectangle 3"/>
          <p:cNvSpPr>
            <a:spLocks noGrp="1" noChangeArrowheads="1"/>
          </p:cNvSpPr>
          <p:nvPr>
            <p:ph type="body" idx="1"/>
          </p:nvPr>
        </p:nvSpPr>
        <p:spPr>
          <a:noFill/>
          <a:ln/>
        </p:spPr>
        <p:txBody>
          <a:bodyPr/>
          <a:lstStyle/>
          <a:p>
            <a:endParaRPr lang="de-DE" dirty="0" smtClean="0"/>
          </a:p>
        </p:txBody>
      </p:sp>
    </p:spTree>
    <p:extLst>
      <p:ext uri="{BB962C8B-B14F-4D97-AF65-F5344CB8AC3E}">
        <p14:creationId xmlns="" xmlns:p14="http://schemas.microsoft.com/office/powerpoint/2010/main" val="20129216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1B4F8395-C2BD-4E69-B755-D607BC34348D}" type="slidenum">
              <a:rPr lang="de-DE" smtClean="0"/>
              <a:pPr/>
              <a:t>24</a:t>
            </a:fld>
            <a:endParaRPr lang="de-DE" dirty="0" smtClean="0"/>
          </a:p>
        </p:txBody>
      </p:sp>
      <p:sp>
        <p:nvSpPr>
          <p:cNvPr id="47107" name="Rectangle 2"/>
          <p:cNvSpPr>
            <a:spLocks noGrp="1" noRot="1" noChangeAspect="1" noChangeArrowheads="1" noTextEdit="1"/>
          </p:cNvSpPr>
          <p:nvPr>
            <p:ph type="sldImg"/>
          </p:nvPr>
        </p:nvSpPr>
        <p:spPr>
          <a:xfrm>
            <a:off x="3108325" y="519113"/>
            <a:ext cx="3665538" cy="2536825"/>
          </a:xfrm>
          <a:ln/>
        </p:spPr>
      </p:sp>
      <p:sp>
        <p:nvSpPr>
          <p:cNvPr id="47108" name="Rectangle 3"/>
          <p:cNvSpPr>
            <a:spLocks noGrp="1" noChangeArrowheads="1"/>
          </p:cNvSpPr>
          <p:nvPr>
            <p:ph type="body" idx="1"/>
          </p:nvPr>
        </p:nvSpPr>
        <p:spPr>
          <a:noFill/>
          <a:ln/>
        </p:spPr>
        <p:txBody>
          <a:bodyPr/>
          <a:lstStyle/>
          <a:p>
            <a:endParaRPr lang="de-DE" dirty="0" smtClean="0"/>
          </a:p>
        </p:txBody>
      </p:sp>
    </p:spTree>
    <p:extLst>
      <p:ext uri="{BB962C8B-B14F-4D97-AF65-F5344CB8AC3E}">
        <p14:creationId xmlns="" xmlns:p14="http://schemas.microsoft.com/office/powerpoint/2010/main" val="4784460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1B4F8395-C2BD-4E69-B755-D607BC34348D}" type="slidenum">
              <a:rPr lang="de-DE" smtClean="0"/>
              <a:pPr/>
              <a:t>26</a:t>
            </a:fld>
            <a:endParaRPr lang="de-DE" dirty="0" smtClean="0"/>
          </a:p>
        </p:txBody>
      </p:sp>
      <p:sp>
        <p:nvSpPr>
          <p:cNvPr id="47107" name="Rectangle 2"/>
          <p:cNvSpPr>
            <a:spLocks noGrp="1" noRot="1" noChangeAspect="1" noChangeArrowheads="1" noTextEdit="1"/>
          </p:cNvSpPr>
          <p:nvPr>
            <p:ph type="sldImg"/>
          </p:nvPr>
        </p:nvSpPr>
        <p:spPr>
          <a:xfrm>
            <a:off x="3108325" y="519113"/>
            <a:ext cx="3665538" cy="2536825"/>
          </a:xfrm>
          <a:ln/>
        </p:spPr>
      </p:sp>
      <p:sp>
        <p:nvSpPr>
          <p:cNvPr id="47108" name="Rectangle 3"/>
          <p:cNvSpPr>
            <a:spLocks noGrp="1" noChangeArrowheads="1"/>
          </p:cNvSpPr>
          <p:nvPr>
            <p:ph type="body" idx="1"/>
          </p:nvPr>
        </p:nvSpPr>
        <p:spPr>
          <a:noFill/>
          <a:ln/>
        </p:spPr>
        <p:txBody>
          <a:bodyPr/>
          <a:lstStyle/>
          <a:p>
            <a:endParaRPr lang="de-DE" dirty="0" smtClean="0"/>
          </a:p>
        </p:txBody>
      </p:sp>
    </p:spTree>
    <p:extLst>
      <p:ext uri="{BB962C8B-B14F-4D97-AF65-F5344CB8AC3E}">
        <p14:creationId xmlns="" xmlns:p14="http://schemas.microsoft.com/office/powerpoint/2010/main" val="21721985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1B4F8395-C2BD-4E69-B755-D607BC34348D}" type="slidenum">
              <a:rPr lang="de-DE" smtClean="0"/>
              <a:pPr/>
              <a:t>27</a:t>
            </a:fld>
            <a:endParaRPr lang="de-DE" dirty="0" smtClean="0"/>
          </a:p>
        </p:txBody>
      </p:sp>
      <p:sp>
        <p:nvSpPr>
          <p:cNvPr id="47107" name="Rectangle 2"/>
          <p:cNvSpPr>
            <a:spLocks noGrp="1" noRot="1" noChangeAspect="1" noChangeArrowheads="1" noTextEdit="1"/>
          </p:cNvSpPr>
          <p:nvPr>
            <p:ph type="sldImg"/>
          </p:nvPr>
        </p:nvSpPr>
        <p:spPr>
          <a:xfrm>
            <a:off x="3108325" y="519113"/>
            <a:ext cx="3665538" cy="2536825"/>
          </a:xfrm>
          <a:ln/>
        </p:spPr>
      </p:sp>
      <p:sp>
        <p:nvSpPr>
          <p:cNvPr id="47108" name="Rectangle 3"/>
          <p:cNvSpPr>
            <a:spLocks noGrp="1" noChangeArrowheads="1"/>
          </p:cNvSpPr>
          <p:nvPr>
            <p:ph type="body" idx="1"/>
          </p:nvPr>
        </p:nvSpPr>
        <p:spPr>
          <a:noFill/>
          <a:ln/>
        </p:spPr>
        <p:txBody>
          <a:bodyPr/>
          <a:lstStyle/>
          <a:p>
            <a:endParaRPr lang="de-DE" dirty="0" smtClean="0"/>
          </a:p>
        </p:txBody>
      </p:sp>
    </p:spTree>
    <p:extLst>
      <p:ext uri="{BB962C8B-B14F-4D97-AF65-F5344CB8AC3E}">
        <p14:creationId xmlns="" xmlns:p14="http://schemas.microsoft.com/office/powerpoint/2010/main" val="4669235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9E7C7A5C-E8D2-4B7B-BF49-A343A3951183}" type="slidenum">
              <a:rPr lang="de-DE" smtClean="0"/>
              <a:pPr/>
              <a:t>28</a:t>
            </a:fld>
            <a:endParaRPr lang="de-DE" dirty="0" smtClean="0"/>
          </a:p>
        </p:txBody>
      </p:sp>
      <p:sp>
        <p:nvSpPr>
          <p:cNvPr id="46083" name="Rectangle 2"/>
          <p:cNvSpPr>
            <a:spLocks noGrp="1" noRot="1" noChangeAspect="1" noChangeArrowheads="1" noTextEdit="1"/>
          </p:cNvSpPr>
          <p:nvPr>
            <p:ph type="sldImg"/>
          </p:nvPr>
        </p:nvSpPr>
        <p:spPr>
          <a:solidFill>
            <a:srgbClr val="FFFFFF"/>
          </a:solidFill>
          <a:ln/>
        </p:spPr>
      </p:sp>
      <p:sp>
        <p:nvSpPr>
          <p:cNvPr id="46084" name="Rectangle 3"/>
          <p:cNvSpPr>
            <a:spLocks noGrp="1" noChangeArrowheads="1"/>
          </p:cNvSpPr>
          <p:nvPr>
            <p:ph type="body" idx="1"/>
          </p:nvPr>
        </p:nvSpPr>
        <p:spPr>
          <a:solidFill>
            <a:srgbClr val="FFFFFF"/>
          </a:solidFill>
          <a:ln>
            <a:solidFill>
              <a:srgbClr val="000000"/>
            </a:solidFill>
          </a:ln>
        </p:spPr>
        <p:txBody>
          <a:bodyPr lIns="90307" tIns="45151" rIns="90307" bIns="45151"/>
          <a:lstStyle/>
          <a:p>
            <a:endParaRPr lang="de-DE" dirty="0" smtClean="0"/>
          </a:p>
        </p:txBody>
      </p:sp>
    </p:spTree>
    <p:extLst>
      <p:ext uri="{BB962C8B-B14F-4D97-AF65-F5344CB8AC3E}">
        <p14:creationId xmlns="" xmlns:p14="http://schemas.microsoft.com/office/powerpoint/2010/main" val="23308155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1B4F8395-C2BD-4E69-B755-D607BC34348D}" type="slidenum">
              <a:rPr lang="de-DE" smtClean="0"/>
              <a:pPr/>
              <a:t>29</a:t>
            </a:fld>
            <a:endParaRPr lang="de-DE" dirty="0" smtClean="0"/>
          </a:p>
        </p:txBody>
      </p:sp>
      <p:sp>
        <p:nvSpPr>
          <p:cNvPr id="47107" name="Rectangle 2"/>
          <p:cNvSpPr>
            <a:spLocks noGrp="1" noRot="1" noChangeAspect="1" noChangeArrowheads="1" noTextEdit="1"/>
          </p:cNvSpPr>
          <p:nvPr>
            <p:ph type="sldImg"/>
          </p:nvPr>
        </p:nvSpPr>
        <p:spPr>
          <a:xfrm>
            <a:off x="3108325" y="519113"/>
            <a:ext cx="3665538" cy="2536825"/>
          </a:xfrm>
          <a:ln/>
        </p:spPr>
      </p:sp>
      <p:sp>
        <p:nvSpPr>
          <p:cNvPr id="47108" name="Rectangle 3"/>
          <p:cNvSpPr>
            <a:spLocks noGrp="1" noChangeArrowheads="1"/>
          </p:cNvSpPr>
          <p:nvPr>
            <p:ph type="body" idx="1"/>
          </p:nvPr>
        </p:nvSpPr>
        <p:spPr>
          <a:noFill/>
          <a:ln/>
        </p:spPr>
        <p:txBody>
          <a:bodyPr/>
          <a:lstStyle/>
          <a:p>
            <a:endParaRPr lang="de-DE" dirty="0" smtClean="0"/>
          </a:p>
        </p:txBody>
      </p:sp>
    </p:spTree>
    <p:extLst>
      <p:ext uri="{BB962C8B-B14F-4D97-AF65-F5344CB8AC3E}">
        <p14:creationId xmlns="" xmlns:p14="http://schemas.microsoft.com/office/powerpoint/2010/main" val="1725352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1B4F8395-C2BD-4E69-B755-D607BC34348D}" type="slidenum">
              <a:rPr lang="de-DE" smtClean="0"/>
              <a:pPr/>
              <a:t>3</a:t>
            </a:fld>
            <a:endParaRPr lang="de-DE" dirty="0" smtClean="0"/>
          </a:p>
        </p:txBody>
      </p:sp>
      <p:sp>
        <p:nvSpPr>
          <p:cNvPr id="47107" name="Rectangle 2"/>
          <p:cNvSpPr>
            <a:spLocks noGrp="1" noRot="1" noChangeAspect="1" noChangeArrowheads="1" noTextEdit="1"/>
          </p:cNvSpPr>
          <p:nvPr>
            <p:ph type="sldImg"/>
          </p:nvPr>
        </p:nvSpPr>
        <p:spPr>
          <a:xfrm>
            <a:off x="3108325" y="519113"/>
            <a:ext cx="3665538" cy="2536825"/>
          </a:xfrm>
          <a:ln/>
        </p:spPr>
      </p:sp>
      <p:sp>
        <p:nvSpPr>
          <p:cNvPr id="47108" name="Rectangle 3"/>
          <p:cNvSpPr>
            <a:spLocks noGrp="1" noChangeArrowheads="1"/>
          </p:cNvSpPr>
          <p:nvPr>
            <p:ph type="body" idx="1"/>
          </p:nvPr>
        </p:nvSpPr>
        <p:spPr>
          <a:noFill/>
          <a:ln/>
        </p:spPr>
        <p:txBody>
          <a:bodyPr/>
          <a:lstStyle/>
          <a:p>
            <a:endParaRPr lang="de-DE" dirty="0" smtClean="0"/>
          </a:p>
        </p:txBody>
      </p:sp>
    </p:spTree>
    <p:extLst>
      <p:ext uri="{BB962C8B-B14F-4D97-AF65-F5344CB8AC3E}">
        <p14:creationId xmlns="" xmlns:p14="http://schemas.microsoft.com/office/powerpoint/2010/main" val="12749287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1B4F8395-C2BD-4E69-B755-D607BC34348D}" type="slidenum">
              <a:rPr lang="de-DE" smtClean="0"/>
              <a:pPr/>
              <a:t>30</a:t>
            </a:fld>
            <a:endParaRPr lang="de-DE" dirty="0" smtClean="0"/>
          </a:p>
        </p:txBody>
      </p:sp>
      <p:sp>
        <p:nvSpPr>
          <p:cNvPr id="47107" name="Rectangle 2"/>
          <p:cNvSpPr>
            <a:spLocks noGrp="1" noRot="1" noChangeAspect="1" noChangeArrowheads="1" noTextEdit="1"/>
          </p:cNvSpPr>
          <p:nvPr>
            <p:ph type="sldImg"/>
          </p:nvPr>
        </p:nvSpPr>
        <p:spPr>
          <a:xfrm>
            <a:off x="3108325" y="519113"/>
            <a:ext cx="3665538" cy="2536825"/>
          </a:xfrm>
          <a:ln/>
        </p:spPr>
      </p:sp>
      <p:sp>
        <p:nvSpPr>
          <p:cNvPr id="47108" name="Rectangle 3"/>
          <p:cNvSpPr>
            <a:spLocks noGrp="1" noChangeArrowheads="1"/>
          </p:cNvSpPr>
          <p:nvPr>
            <p:ph type="body" idx="1"/>
          </p:nvPr>
        </p:nvSpPr>
        <p:spPr>
          <a:noFill/>
          <a:ln/>
        </p:spPr>
        <p:txBody>
          <a:bodyPr/>
          <a:lstStyle/>
          <a:p>
            <a:endParaRPr lang="de-DE" dirty="0" smtClean="0"/>
          </a:p>
        </p:txBody>
      </p:sp>
    </p:spTree>
    <p:extLst>
      <p:ext uri="{BB962C8B-B14F-4D97-AF65-F5344CB8AC3E}">
        <p14:creationId xmlns="" xmlns:p14="http://schemas.microsoft.com/office/powerpoint/2010/main" val="25056690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1B4F8395-C2BD-4E69-B755-D607BC34348D}" type="slidenum">
              <a:rPr lang="de-DE" smtClean="0"/>
              <a:pPr/>
              <a:t>31</a:t>
            </a:fld>
            <a:endParaRPr lang="de-DE" dirty="0" smtClean="0"/>
          </a:p>
        </p:txBody>
      </p:sp>
      <p:sp>
        <p:nvSpPr>
          <p:cNvPr id="47107" name="Rectangle 2"/>
          <p:cNvSpPr>
            <a:spLocks noGrp="1" noRot="1" noChangeAspect="1" noChangeArrowheads="1" noTextEdit="1"/>
          </p:cNvSpPr>
          <p:nvPr>
            <p:ph type="sldImg"/>
          </p:nvPr>
        </p:nvSpPr>
        <p:spPr>
          <a:xfrm>
            <a:off x="3108325" y="519113"/>
            <a:ext cx="3665538" cy="2536825"/>
          </a:xfrm>
          <a:ln/>
        </p:spPr>
      </p:sp>
      <p:sp>
        <p:nvSpPr>
          <p:cNvPr id="47108" name="Rectangle 3"/>
          <p:cNvSpPr>
            <a:spLocks noGrp="1" noChangeArrowheads="1"/>
          </p:cNvSpPr>
          <p:nvPr>
            <p:ph type="body" idx="1"/>
          </p:nvPr>
        </p:nvSpPr>
        <p:spPr>
          <a:noFill/>
          <a:ln/>
        </p:spPr>
        <p:txBody>
          <a:bodyPr/>
          <a:lstStyle/>
          <a:p>
            <a:endParaRPr lang="de-DE" dirty="0" smtClean="0"/>
          </a:p>
        </p:txBody>
      </p:sp>
    </p:spTree>
    <p:extLst>
      <p:ext uri="{BB962C8B-B14F-4D97-AF65-F5344CB8AC3E}">
        <p14:creationId xmlns="" xmlns:p14="http://schemas.microsoft.com/office/powerpoint/2010/main" val="2505669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9E7C7A5C-E8D2-4B7B-BF49-A343A3951183}" type="slidenum">
              <a:rPr lang="de-DE" smtClean="0"/>
              <a:pPr/>
              <a:t>4</a:t>
            </a:fld>
            <a:endParaRPr lang="de-DE" dirty="0" smtClean="0"/>
          </a:p>
        </p:txBody>
      </p:sp>
      <p:sp>
        <p:nvSpPr>
          <p:cNvPr id="46083" name="Rectangle 2"/>
          <p:cNvSpPr>
            <a:spLocks noGrp="1" noRot="1" noChangeAspect="1" noChangeArrowheads="1" noTextEdit="1"/>
          </p:cNvSpPr>
          <p:nvPr>
            <p:ph type="sldImg"/>
          </p:nvPr>
        </p:nvSpPr>
        <p:spPr>
          <a:solidFill>
            <a:srgbClr val="FFFFFF"/>
          </a:solidFill>
          <a:ln/>
        </p:spPr>
      </p:sp>
      <p:sp>
        <p:nvSpPr>
          <p:cNvPr id="46084" name="Rectangle 3"/>
          <p:cNvSpPr>
            <a:spLocks noGrp="1" noChangeArrowheads="1"/>
          </p:cNvSpPr>
          <p:nvPr>
            <p:ph type="body" idx="1"/>
          </p:nvPr>
        </p:nvSpPr>
        <p:spPr>
          <a:solidFill>
            <a:srgbClr val="FFFFFF"/>
          </a:solidFill>
          <a:ln>
            <a:solidFill>
              <a:srgbClr val="000000"/>
            </a:solidFill>
          </a:ln>
        </p:spPr>
        <p:txBody>
          <a:bodyPr lIns="90307" tIns="45151" rIns="90307" bIns="45151"/>
          <a:lstStyle/>
          <a:p>
            <a:endParaRPr lang="de-DE" dirty="0" smtClean="0"/>
          </a:p>
        </p:txBody>
      </p:sp>
    </p:spTree>
    <p:extLst>
      <p:ext uri="{BB962C8B-B14F-4D97-AF65-F5344CB8AC3E}">
        <p14:creationId xmlns="" xmlns:p14="http://schemas.microsoft.com/office/powerpoint/2010/main" val="2673624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1B4F8395-C2BD-4E69-B755-D607BC34348D}" type="slidenum">
              <a:rPr lang="de-DE" smtClean="0"/>
              <a:pPr/>
              <a:t>5</a:t>
            </a:fld>
            <a:endParaRPr lang="de-DE" dirty="0" smtClean="0"/>
          </a:p>
        </p:txBody>
      </p:sp>
      <p:sp>
        <p:nvSpPr>
          <p:cNvPr id="47107" name="Rectangle 2"/>
          <p:cNvSpPr>
            <a:spLocks noGrp="1" noRot="1" noChangeAspect="1" noChangeArrowheads="1" noTextEdit="1"/>
          </p:cNvSpPr>
          <p:nvPr>
            <p:ph type="sldImg"/>
          </p:nvPr>
        </p:nvSpPr>
        <p:spPr>
          <a:xfrm>
            <a:off x="3108325" y="519113"/>
            <a:ext cx="3665538" cy="2536825"/>
          </a:xfrm>
          <a:ln/>
        </p:spPr>
      </p:sp>
      <p:sp>
        <p:nvSpPr>
          <p:cNvPr id="47108" name="Rectangle 3"/>
          <p:cNvSpPr>
            <a:spLocks noGrp="1" noChangeArrowheads="1"/>
          </p:cNvSpPr>
          <p:nvPr>
            <p:ph type="body" idx="1"/>
          </p:nvPr>
        </p:nvSpPr>
        <p:spPr>
          <a:noFill/>
          <a:ln/>
        </p:spPr>
        <p:txBody>
          <a:bodyPr/>
          <a:lstStyle/>
          <a:p>
            <a:endParaRPr lang="de-DE" dirty="0" smtClean="0"/>
          </a:p>
        </p:txBody>
      </p:sp>
    </p:spTree>
    <p:extLst>
      <p:ext uri="{BB962C8B-B14F-4D97-AF65-F5344CB8AC3E}">
        <p14:creationId xmlns="" xmlns:p14="http://schemas.microsoft.com/office/powerpoint/2010/main" val="345760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1B4F8395-C2BD-4E69-B755-D607BC34348D}" type="slidenum">
              <a:rPr lang="de-DE" smtClean="0"/>
              <a:pPr/>
              <a:t>7</a:t>
            </a:fld>
            <a:endParaRPr lang="de-DE" dirty="0" smtClean="0"/>
          </a:p>
        </p:txBody>
      </p:sp>
      <p:sp>
        <p:nvSpPr>
          <p:cNvPr id="47107" name="Rectangle 2"/>
          <p:cNvSpPr>
            <a:spLocks noGrp="1" noRot="1" noChangeAspect="1" noChangeArrowheads="1" noTextEdit="1"/>
          </p:cNvSpPr>
          <p:nvPr>
            <p:ph type="sldImg"/>
          </p:nvPr>
        </p:nvSpPr>
        <p:spPr>
          <a:xfrm>
            <a:off x="3108325" y="519113"/>
            <a:ext cx="3665538" cy="2536825"/>
          </a:xfrm>
          <a:ln/>
        </p:spPr>
      </p:sp>
      <p:sp>
        <p:nvSpPr>
          <p:cNvPr id="47108" name="Rectangle 3"/>
          <p:cNvSpPr>
            <a:spLocks noGrp="1" noChangeArrowheads="1"/>
          </p:cNvSpPr>
          <p:nvPr>
            <p:ph type="body" idx="1"/>
          </p:nvPr>
        </p:nvSpPr>
        <p:spPr>
          <a:noFill/>
          <a:ln/>
        </p:spPr>
        <p:txBody>
          <a:bodyPr/>
          <a:lstStyle/>
          <a:p>
            <a:endParaRPr lang="de-DE" dirty="0" smtClean="0"/>
          </a:p>
        </p:txBody>
      </p:sp>
    </p:spTree>
    <p:extLst>
      <p:ext uri="{BB962C8B-B14F-4D97-AF65-F5344CB8AC3E}">
        <p14:creationId xmlns="" xmlns:p14="http://schemas.microsoft.com/office/powerpoint/2010/main" val="3743794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1B4F8395-C2BD-4E69-B755-D607BC34348D}" type="slidenum">
              <a:rPr lang="de-DE" smtClean="0"/>
              <a:pPr/>
              <a:t>9</a:t>
            </a:fld>
            <a:endParaRPr lang="de-DE" dirty="0" smtClean="0"/>
          </a:p>
        </p:txBody>
      </p:sp>
      <p:sp>
        <p:nvSpPr>
          <p:cNvPr id="47107" name="Rectangle 2"/>
          <p:cNvSpPr>
            <a:spLocks noGrp="1" noRot="1" noChangeAspect="1" noChangeArrowheads="1" noTextEdit="1"/>
          </p:cNvSpPr>
          <p:nvPr>
            <p:ph type="sldImg"/>
          </p:nvPr>
        </p:nvSpPr>
        <p:spPr>
          <a:xfrm>
            <a:off x="3108325" y="519113"/>
            <a:ext cx="3665538" cy="2536825"/>
          </a:xfrm>
          <a:ln/>
        </p:spPr>
      </p:sp>
      <p:sp>
        <p:nvSpPr>
          <p:cNvPr id="47108" name="Rectangle 3"/>
          <p:cNvSpPr>
            <a:spLocks noGrp="1" noChangeArrowheads="1"/>
          </p:cNvSpPr>
          <p:nvPr>
            <p:ph type="body" idx="1"/>
          </p:nvPr>
        </p:nvSpPr>
        <p:spPr>
          <a:noFill/>
          <a:ln/>
        </p:spPr>
        <p:txBody>
          <a:bodyPr/>
          <a:lstStyle/>
          <a:p>
            <a:endParaRPr lang="de-DE" dirty="0" smtClean="0"/>
          </a:p>
        </p:txBody>
      </p:sp>
    </p:spTree>
    <p:extLst>
      <p:ext uri="{BB962C8B-B14F-4D97-AF65-F5344CB8AC3E}">
        <p14:creationId xmlns="" xmlns:p14="http://schemas.microsoft.com/office/powerpoint/2010/main" val="883651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1B4F8395-C2BD-4E69-B755-D607BC34348D}" type="slidenum">
              <a:rPr lang="de-DE" smtClean="0"/>
              <a:pPr/>
              <a:t>11</a:t>
            </a:fld>
            <a:endParaRPr lang="de-DE" dirty="0" smtClean="0"/>
          </a:p>
        </p:txBody>
      </p:sp>
      <p:sp>
        <p:nvSpPr>
          <p:cNvPr id="47107" name="Rectangle 2"/>
          <p:cNvSpPr>
            <a:spLocks noGrp="1" noRot="1" noChangeAspect="1" noChangeArrowheads="1" noTextEdit="1"/>
          </p:cNvSpPr>
          <p:nvPr>
            <p:ph type="sldImg"/>
          </p:nvPr>
        </p:nvSpPr>
        <p:spPr>
          <a:xfrm>
            <a:off x="3108325" y="519113"/>
            <a:ext cx="3665538" cy="2536825"/>
          </a:xfrm>
          <a:ln/>
        </p:spPr>
      </p:sp>
      <p:sp>
        <p:nvSpPr>
          <p:cNvPr id="47108" name="Rectangle 3"/>
          <p:cNvSpPr>
            <a:spLocks noGrp="1" noChangeArrowheads="1"/>
          </p:cNvSpPr>
          <p:nvPr>
            <p:ph type="body" idx="1"/>
          </p:nvPr>
        </p:nvSpPr>
        <p:spPr>
          <a:noFill/>
          <a:ln/>
        </p:spPr>
        <p:txBody>
          <a:bodyPr/>
          <a:lstStyle/>
          <a:p>
            <a:endParaRPr lang="de-DE" dirty="0" smtClean="0"/>
          </a:p>
        </p:txBody>
      </p:sp>
    </p:spTree>
    <p:extLst>
      <p:ext uri="{BB962C8B-B14F-4D97-AF65-F5344CB8AC3E}">
        <p14:creationId xmlns="" xmlns:p14="http://schemas.microsoft.com/office/powerpoint/2010/main" val="1212770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9E7C7A5C-E8D2-4B7B-BF49-A343A3951183}" type="slidenum">
              <a:rPr lang="de-DE" smtClean="0"/>
              <a:pPr/>
              <a:t>12</a:t>
            </a:fld>
            <a:endParaRPr lang="de-DE" dirty="0" smtClean="0"/>
          </a:p>
        </p:txBody>
      </p:sp>
      <p:sp>
        <p:nvSpPr>
          <p:cNvPr id="46083" name="Rectangle 2"/>
          <p:cNvSpPr>
            <a:spLocks noGrp="1" noRot="1" noChangeAspect="1" noChangeArrowheads="1" noTextEdit="1"/>
          </p:cNvSpPr>
          <p:nvPr>
            <p:ph type="sldImg"/>
          </p:nvPr>
        </p:nvSpPr>
        <p:spPr>
          <a:solidFill>
            <a:srgbClr val="FFFFFF"/>
          </a:solidFill>
          <a:ln/>
        </p:spPr>
      </p:sp>
      <p:sp>
        <p:nvSpPr>
          <p:cNvPr id="46084" name="Rectangle 3"/>
          <p:cNvSpPr>
            <a:spLocks noGrp="1" noChangeArrowheads="1"/>
          </p:cNvSpPr>
          <p:nvPr>
            <p:ph type="body" idx="1"/>
          </p:nvPr>
        </p:nvSpPr>
        <p:spPr>
          <a:solidFill>
            <a:srgbClr val="FFFFFF"/>
          </a:solidFill>
          <a:ln>
            <a:solidFill>
              <a:srgbClr val="000000"/>
            </a:solidFill>
          </a:ln>
        </p:spPr>
        <p:txBody>
          <a:bodyPr lIns="90307" tIns="45151" rIns="90307" bIns="45151"/>
          <a:lstStyle/>
          <a:p>
            <a:endParaRPr lang="de-DE" dirty="0" smtClean="0"/>
          </a:p>
        </p:txBody>
      </p:sp>
    </p:spTree>
    <p:extLst>
      <p:ext uri="{BB962C8B-B14F-4D97-AF65-F5344CB8AC3E}">
        <p14:creationId xmlns="" xmlns:p14="http://schemas.microsoft.com/office/powerpoint/2010/main" val="1959803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1B4F8395-C2BD-4E69-B755-D607BC34348D}" type="slidenum">
              <a:rPr lang="de-DE" smtClean="0"/>
              <a:pPr/>
              <a:t>14</a:t>
            </a:fld>
            <a:endParaRPr lang="de-DE" dirty="0" smtClean="0"/>
          </a:p>
        </p:txBody>
      </p:sp>
      <p:sp>
        <p:nvSpPr>
          <p:cNvPr id="47107" name="Rectangle 2"/>
          <p:cNvSpPr>
            <a:spLocks noGrp="1" noRot="1" noChangeAspect="1" noChangeArrowheads="1" noTextEdit="1"/>
          </p:cNvSpPr>
          <p:nvPr>
            <p:ph type="sldImg"/>
          </p:nvPr>
        </p:nvSpPr>
        <p:spPr>
          <a:xfrm>
            <a:off x="3108325" y="519113"/>
            <a:ext cx="3665538" cy="2536825"/>
          </a:xfrm>
          <a:ln/>
        </p:spPr>
      </p:sp>
      <p:sp>
        <p:nvSpPr>
          <p:cNvPr id="47108" name="Rectangle 3"/>
          <p:cNvSpPr>
            <a:spLocks noGrp="1" noChangeArrowheads="1"/>
          </p:cNvSpPr>
          <p:nvPr>
            <p:ph type="body" idx="1"/>
          </p:nvPr>
        </p:nvSpPr>
        <p:spPr>
          <a:noFill/>
          <a:ln/>
        </p:spPr>
        <p:txBody>
          <a:bodyPr/>
          <a:lstStyle/>
          <a:p>
            <a:endParaRPr lang="de-DE" dirty="0" smtClean="0"/>
          </a:p>
        </p:txBody>
      </p:sp>
    </p:spTree>
    <p:extLst>
      <p:ext uri="{BB962C8B-B14F-4D97-AF65-F5344CB8AC3E}">
        <p14:creationId xmlns="" xmlns:p14="http://schemas.microsoft.com/office/powerpoint/2010/main" val="3616951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170" name="Line 2"/>
          <p:cNvSpPr>
            <a:spLocks noChangeShapeType="1"/>
          </p:cNvSpPr>
          <p:nvPr/>
        </p:nvSpPr>
        <p:spPr bwMode="auto">
          <a:xfrm>
            <a:off x="0" y="1708150"/>
            <a:ext cx="9909175" cy="0"/>
          </a:xfrm>
          <a:prstGeom prst="line">
            <a:avLst/>
          </a:prstGeom>
          <a:noFill/>
          <a:ln w="12700" cap="sq">
            <a:solidFill>
              <a:schemeClr val="bg2"/>
            </a:solidFill>
            <a:round/>
            <a:headEnd type="none" w="sm" len="sm"/>
            <a:tailEnd type="none" w="sm" len="sm"/>
          </a:ln>
          <a:effectLst/>
        </p:spPr>
        <p:txBody>
          <a:bodyPr/>
          <a:lstStyle/>
          <a:p>
            <a:endParaRPr lang="de-DE" dirty="0"/>
          </a:p>
        </p:txBody>
      </p:sp>
      <p:sp>
        <p:nvSpPr>
          <p:cNvPr id="7171" name="Arc 3"/>
          <p:cNvSpPr>
            <a:spLocks/>
          </p:cNvSpPr>
          <p:nvPr/>
        </p:nvSpPr>
        <p:spPr bwMode="auto">
          <a:xfrm>
            <a:off x="0" y="842963"/>
            <a:ext cx="31369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endParaRPr lang="de-DE" dirty="0"/>
          </a:p>
        </p:txBody>
      </p:sp>
      <p:sp>
        <p:nvSpPr>
          <p:cNvPr id="7172" name="Rectangle 4"/>
          <p:cNvSpPr>
            <a:spLocks noGrp="1" noChangeArrowheads="1"/>
          </p:cNvSpPr>
          <p:nvPr>
            <p:ph type="ctrTitle" sz="quarter"/>
          </p:nvPr>
        </p:nvSpPr>
        <p:spPr bwMode="auto">
          <a:xfrm>
            <a:off x="2971800" y="427038"/>
            <a:ext cx="6932613" cy="1524000"/>
          </a:xfrm>
          <a:prstGeom prst="rect">
            <a:avLst/>
          </a:prstGeom>
          <a:noFill/>
          <a:ln>
            <a:miter lim="800000"/>
            <a:headEnd/>
            <a:tailEnd/>
          </a:ln>
        </p:spPr>
        <p:txBody>
          <a:bodyPr vert="horz" wrap="square" lIns="92075" tIns="46038" rIns="92075" bIns="46038" numCol="1" anchor="b" anchorCtr="0" compatLnSpc="1">
            <a:prstTxWarp prst="textNoShape">
              <a:avLst/>
            </a:prstTxWarp>
          </a:bodyPr>
          <a:lstStyle>
            <a:lvl1pPr>
              <a:lnSpc>
                <a:spcPct val="80000"/>
              </a:lnSpc>
              <a:defRPr sz="6600"/>
            </a:lvl1pPr>
          </a:lstStyle>
          <a:p>
            <a:r>
              <a:rPr lang="de-DE"/>
              <a:t>Hier klicken, um Master-Titelformat zu bearbeiten.</a:t>
            </a:r>
          </a:p>
        </p:txBody>
      </p:sp>
      <p:sp>
        <p:nvSpPr>
          <p:cNvPr id="7173" name="Rectangle 5"/>
          <p:cNvSpPr>
            <a:spLocks noGrp="1" noChangeArrowheads="1"/>
          </p:cNvSpPr>
          <p:nvPr>
            <p:ph type="subTitle" sz="quarter" idx="1"/>
          </p:nvPr>
        </p:nvSpPr>
        <p:spPr bwMode="auto">
          <a:xfrm>
            <a:off x="4540250" y="1752600"/>
            <a:ext cx="4953000" cy="1752600"/>
          </a:xfrm>
          <a:prstGeom prst="rect">
            <a:avLst/>
          </a:prstGeom>
          <a:noFill/>
          <a:ln>
            <a:miter lim="800000"/>
            <a:headEnd/>
            <a:tailEnd/>
          </a:ln>
        </p:spPr>
        <p:txBody>
          <a:bodyPr vert="horz" wrap="square" lIns="92075" tIns="46038" rIns="92075" bIns="46038" numCol="1" anchor="t" anchorCtr="0" compatLnSpc="1">
            <a:prstTxWarp prst="textNoShape">
              <a:avLst/>
            </a:prstTxWarp>
          </a:bodyPr>
          <a:lstStyle>
            <a:lvl1pPr marL="0" indent="0">
              <a:buFont typeface="Monotype Sorts" pitchFamily="2" charset="2"/>
              <a:buNone/>
              <a:defRPr sz="2400"/>
            </a:lvl1pPr>
          </a:lstStyle>
          <a:p>
            <a:r>
              <a:rPr lang="de-DE"/>
              <a:t>Hier klicken, um Master-Untertitelformat zu bearbeiten.</a:t>
            </a:r>
          </a:p>
        </p:txBody>
      </p:sp>
      <p:sp>
        <p:nvSpPr>
          <p:cNvPr id="7174" name="Rectangle 6"/>
          <p:cNvSpPr>
            <a:spLocks noGrp="1" noChangeArrowheads="1"/>
          </p:cNvSpPr>
          <p:nvPr>
            <p:ph type="dt" sz="quarter" idx="2"/>
          </p:nvPr>
        </p:nvSpPr>
        <p:spPr bwMode="auto">
          <a:xfrm>
            <a:off x="330200" y="6248400"/>
            <a:ext cx="2063750" cy="457200"/>
          </a:xfrm>
          <a:prstGeom prst="rect">
            <a:avLst/>
          </a:prstGeom>
          <a:noFill/>
          <a:ln>
            <a:miter lim="800000"/>
            <a:headEnd/>
            <a:tailEnd/>
          </a:ln>
        </p:spPr>
        <p:txBody>
          <a:bodyPr vert="horz" wrap="none" lIns="92075" tIns="46038" rIns="92075" bIns="46038" numCol="1" anchor="ctr" anchorCtr="0" compatLnSpc="1">
            <a:prstTxWarp prst="textNoShape">
              <a:avLst/>
            </a:prstTxWarp>
          </a:bodyPr>
          <a:lstStyle>
            <a:lvl1pPr>
              <a:defRPr sz="1400" b="0">
                <a:solidFill>
                  <a:schemeClr val="hlink"/>
                </a:solidFill>
                <a:latin typeface="+mn-lt"/>
              </a:defRPr>
            </a:lvl1pPr>
          </a:lstStyle>
          <a:p>
            <a:endParaRPr lang="de-DE" dirty="0"/>
          </a:p>
        </p:txBody>
      </p:sp>
      <p:sp>
        <p:nvSpPr>
          <p:cNvPr id="7175" name="Rectangle 7"/>
          <p:cNvSpPr>
            <a:spLocks noGrp="1" noChangeArrowheads="1"/>
          </p:cNvSpPr>
          <p:nvPr>
            <p:ph type="ftr" sz="quarter" idx="3"/>
          </p:nvPr>
        </p:nvSpPr>
        <p:spPr bwMode="auto">
          <a:xfrm>
            <a:off x="3879850" y="6248400"/>
            <a:ext cx="3136900" cy="457200"/>
          </a:xfrm>
          <a:prstGeom prst="rect">
            <a:avLst/>
          </a:prstGeom>
          <a:noFill/>
          <a:ln>
            <a:miter lim="800000"/>
            <a:headEnd/>
            <a:tailEnd/>
          </a:ln>
        </p:spPr>
        <p:txBody>
          <a:bodyPr vert="horz" wrap="none" lIns="92075" tIns="46038" rIns="92075" bIns="46038" numCol="1" anchor="ctr" anchorCtr="0" compatLnSpc="1">
            <a:prstTxWarp prst="textNoShape">
              <a:avLst/>
            </a:prstTxWarp>
          </a:bodyPr>
          <a:lstStyle>
            <a:lvl1pPr algn="ctr">
              <a:defRPr sz="1400" b="0">
                <a:solidFill>
                  <a:schemeClr val="hlink"/>
                </a:solidFill>
                <a:latin typeface="+mn-lt"/>
              </a:defRPr>
            </a:lvl1pPr>
          </a:lstStyle>
          <a:p>
            <a:endParaRPr lang="de-DE" dirty="0"/>
          </a:p>
        </p:txBody>
      </p:sp>
      <p:sp>
        <p:nvSpPr>
          <p:cNvPr id="7176" name="Rectangle 8"/>
          <p:cNvSpPr>
            <a:spLocks noGrp="1" noChangeArrowheads="1"/>
          </p:cNvSpPr>
          <p:nvPr>
            <p:ph type="sldNum" sz="quarter" idx="4"/>
          </p:nvPr>
        </p:nvSpPr>
        <p:spPr bwMode="auto">
          <a:xfrm>
            <a:off x="7594600" y="6248400"/>
            <a:ext cx="2063750" cy="457200"/>
          </a:xfrm>
          <a:prstGeom prst="rect">
            <a:avLst/>
          </a:prstGeom>
          <a:noFill/>
          <a:ln>
            <a:miter lim="800000"/>
            <a:headEnd/>
            <a:tailEnd/>
          </a:ln>
        </p:spPr>
        <p:txBody>
          <a:bodyPr vert="horz" wrap="none" lIns="92075" tIns="46038" rIns="92075" bIns="46038" numCol="1" anchor="ctr" anchorCtr="0" compatLnSpc="1">
            <a:prstTxWarp prst="textNoShape">
              <a:avLst/>
            </a:prstTxWarp>
          </a:bodyPr>
          <a:lstStyle>
            <a:lvl1pPr algn="r">
              <a:defRPr sz="1400" b="0">
                <a:solidFill>
                  <a:schemeClr val="hlink"/>
                </a:solidFill>
                <a:latin typeface="+mn-lt"/>
              </a:defRPr>
            </a:lvl1pPr>
          </a:lstStyle>
          <a:p>
            <a:fld id="{0201D83F-1467-414E-BE7B-12C7CA397EDD}" type="slidenum">
              <a:rPr lang="de-DE"/>
              <a:pPr/>
              <a:t>‹Nr.›</a:t>
            </a:fld>
            <a:endParaRPr lang="de-DE"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a:prstGeom prst="rect">
            <a:avLst/>
          </a:prstGeom>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95300" y="1600200"/>
            <a:ext cx="8915400" cy="4525963"/>
          </a:xfrm>
          <a:prstGeom prst="rect">
            <a:avLst/>
          </a:prstGeo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181850" y="274638"/>
            <a:ext cx="2228850" cy="5851525"/>
          </a:xfrm>
          <a:prstGeom prst="rect">
            <a:avLst/>
          </a:prstGeo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95300" y="274638"/>
            <a:ext cx="6534150" cy="5851525"/>
          </a:xfrm>
          <a:prstGeom prst="rect">
            <a:avLst/>
          </a:prstGeo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a:xfrm>
            <a:off x="495300" y="1600200"/>
            <a:ext cx="8915400" cy="4525963"/>
          </a:xfrm>
          <a:prstGeom prst="rect">
            <a:avLst/>
          </a:prstGeo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a:prstGeom prst="rect">
            <a:avLst/>
          </a:prstGeo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a:prstGeom prst="rect">
            <a:avLst/>
          </a:prstGeom>
        </p:spPr>
        <p:txBody>
          <a:bodyPr/>
          <a:lstStyle/>
          <a:p>
            <a:r>
              <a:rPr lang="de-DE" smtClean="0"/>
              <a:t>Titelmasterformat durch Klicken bearbeiten</a:t>
            </a:r>
            <a:endParaRPr lang="de-DE"/>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138" cy="1162050"/>
          </a:xfrm>
          <a:prstGeom prst="rect">
            <a:avLst/>
          </a:prstGeo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41513" y="4800600"/>
            <a:ext cx="5943600" cy="566738"/>
          </a:xfrm>
          <a:prstGeom prst="rect">
            <a:avLst/>
          </a:prstGeo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59" name="Line 15"/>
          <p:cNvSpPr>
            <a:spLocks noChangeShapeType="1"/>
          </p:cNvSpPr>
          <p:nvPr/>
        </p:nvSpPr>
        <p:spPr bwMode="auto">
          <a:xfrm>
            <a:off x="577850" y="1447800"/>
            <a:ext cx="8915400" cy="0"/>
          </a:xfrm>
          <a:prstGeom prst="line">
            <a:avLst/>
          </a:prstGeom>
          <a:noFill/>
          <a:ln w="9525">
            <a:solidFill>
              <a:schemeClr val="bg2"/>
            </a:solidFill>
            <a:round/>
            <a:headEnd/>
            <a:tailEnd/>
          </a:ln>
          <a:effectLst/>
        </p:spPr>
        <p:txBody>
          <a:bodyPr wrap="none" anchor="ctr"/>
          <a:lstStyle/>
          <a:p>
            <a:endParaRPr lang="de-DE" dirty="0"/>
          </a:p>
        </p:txBody>
      </p:sp>
      <p:sp>
        <p:nvSpPr>
          <p:cNvPr id="6161" name="Line 17"/>
          <p:cNvSpPr>
            <a:spLocks noChangeShapeType="1"/>
          </p:cNvSpPr>
          <p:nvPr/>
        </p:nvSpPr>
        <p:spPr bwMode="auto">
          <a:xfrm>
            <a:off x="552450" y="6613525"/>
            <a:ext cx="8915400" cy="0"/>
          </a:xfrm>
          <a:prstGeom prst="line">
            <a:avLst/>
          </a:prstGeom>
          <a:noFill/>
          <a:ln w="9525">
            <a:solidFill>
              <a:schemeClr val="bg2"/>
            </a:solidFill>
            <a:round/>
            <a:headEnd/>
            <a:tailEnd/>
          </a:ln>
          <a:effectLst/>
        </p:spPr>
        <p:txBody>
          <a:bodyPr wrap="none" anchor="ctr"/>
          <a:lstStyle/>
          <a:p>
            <a:endParaRPr lang="de-DE" dirty="0"/>
          </a:p>
        </p:txBody>
      </p:sp>
      <p:sp>
        <p:nvSpPr>
          <p:cNvPr id="10" name="Text Box 25"/>
          <p:cNvSpPr txBox="1">
            <a:spLocks noChangeArrowheads="1"/>
          </p:cNvSpPr>
          <p:nvPr userDrawn="1"/>
        </p:nvSpPr>
        <p:spPr bwMode="auto">
          <a:xfrm>
            <a:off x="457200" y="6581775"/>
            <a:ext cx="4855840" cy="2308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de-DE" sz="900" b="0" dirty="0" smtClean="0">
                <a:solidFill>
                  <a:srgbClr val="5F5F5F"/>
                </a:solidFill>
              </a:rPr>
              <a:t>Mitgliederkommunikation</a:t>
            </a:r>
            <a:endParaRPr lang="de-DE" sz="900" b="0" dirty="0">
              <a:solidFill>
                <a:srgbClr val="5F5F5F"/>
              </a:solidFill>
            </a:endParaRPr>
          </a:p>
        </p:txBody>
      </p:sp>
      <p:sp>
        <p:nvSpPr>
          <p:cNvPr id="11" name="Rectangle 26"/>
          <p:cNvSpPr>
            <a:spLocks noChangeArrowheads="1"/>
          </p:cNvSpPr>
          <p:nvPr userDrawn="1"/>
        </p:nvSpPr>
        <p:spPr bwMode="auto">
          <a:xfrm>
            <a:off x="574678" y="1452014"/>
            <a:ext cx="76200" cy="76200"/>
          </a:xfrm>
          <a:prstGeom prst="rect">
            <a:avLst/>
          </a:prstGeom>
          <a:solidFill>
            <a:srgbClr val="E22B00"/>
          </a:solidFill>
          <a:ln w="9525">
            <a:solidFill>
              <a:srgbClr val="0000CC"/>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de-DE" sz="1400" b="0" dirty="0"/>
          </a:p>
        </p:txBody>
      </p:sp>
      <p:sp>
        <p:nvSpPr>
          <p:cNvPr id="12" name="Rectangle 27"/>
          <p:cNvSpPr>
            <a:spLocks noChangeArrowheads="1"/>
          </p:cNvSpPr>
          <p:nvPr userDrawn="1"/>
        </p:nvSpPr>
        <p:spPr bwMode="auto">
          <a:xfrm>
            <a:off x="6430963" y="6581775"/>
            <a:ext cx="3135312" cy="1349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r"/>
            <a:r>
              <a:rPr lang="de-DE" sz="900" b="0" dirty="0" smtClean="0">
                <a:solidFill>
                  <a:srgbClr val="5F5F5F"/>
                </a:solidFill>
              </a:rPr>
              <a:t>Chart </a:t>
            </a:r>
            <a:r>
              <a:rPr lang="de-DE" sz="900" b="0" dirty="0">
                <a:solidFill>
                  <a:srgbClr val="5F5F5F"/>
                </a:solidFill>
              </a:rPr>
              <a:t>Nr. </a:t>
            </a:r>
            <a:fld id="{2D046F58-78E5-43D1-A7B2-28A2E52532EB}" type="slidenum">
              <a:rPr lang="de-DE" sz="900" b="0">
                <a:solidFill>
                  <a:srgbClr val="5F5F5F"/>
                </a:solidFill>
              </a:rPr>
              <a:pPr algn="r"/>
              <a:t>‹Nr.›</a:t>
            </a:fld>
            <a:r>
              <a:rPr lang="de-DE" sz="900" b="0" dirty="0">
                <a:solidFill>
                  <a:srgbClr val="5F5F5F"/>
                </a:solidFill>
              </a:rPr>
              <a:t> </a:t>
            </a:r>
          </a:p>
        </p:txBody>
      </p:sp>
      <p:pic>
        <p:nvPicPr>
          <p:cNvPr id="13" name="Picture 28" descr="F:\Projekte 06\0108 SI Kirchenwahlumfrage\Charts\Logo-SI original rot.jpg"/>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6781800" y="644525"/>
            <a:ext cx="2687638" cy="627063"/>
          </a:xfrm>
          <a:prstGeom prst="rect">
            <a:avLst/>
          </a:prstGeom>
          <a:noFill/>
          <a:extLst>
            <a:ext uri="{909E8E84-426E-40DD-AFC4-6F175D3DCCD1}">
              <a14:hiddenFill xmlns=""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txStyles>
    <p:titleStyle>
      <a:lvl1pPr algn="l" rtl="0" eaLnBrk="0" fontAlgn="base" hangingPunct="0">
        <a:lnSpc>
          <a:spcPct val="70000"/>
        </a:lnSpc>
        <a:spcBef>
          <a:spcPct val="0"/>
        </a:spcBef>
        <a:spcAft>
          <a:spcPct val="0"/>
        </a:spcAft>
        <a:defRPr kumimoji="1" sz="4800" b="1">
          <a:solidFill>
            <a:schemeClr val="tx2"/>
          </a:solidFill>
          <a:latin typeface="+mj-lt"/>
          <a:ea typeface="+mj-ea"/>
          <a:cs typeface="+mj-cs"/>
        </a:defRPr>
      </a:lvl1pPr>
      <a:lvl2pPr algn="l" rtl="0" eaLnBrk="0" fontAlgn="base" hangingPunct="0">
        <a:lnSpc>
          <a:spcPct val="70000"/>
        </a:lnSpc>
        <a:spcBef>
          <a:spcPct val="0"/>
        </a:spcBef>
        <a:spcAft>
          <a:spcPct val="0"/>
        </a:spcAft>
        <a:defRPr kumimoji="1" sz="4800" b="1">
          <a:solidFill>
            <a:schemeClr val="tx2"/>
          </a:solidFill>
          <a:latin typeface="Arial Narrow" pitchFamily="34" charset="0"/>
        </a:defRPr>
      </a:lvl2pPr>
      <a:lvl3pPr algn="l" rtl="0" eaLnBrk="0" fontAlgn="base" hangingPunct="0">
        <a:lnSpc>
          <a:spcPct val="70000"/>
        </a:lnSpc>
        <a:spcBef>
          <a:spcPct val="0"/>
        </a:spcBef>
        <a:spcAft>
          <a:spcPct val="0"/>
        </a:spcAft>
        <a:defRPr kumimoji="1" sz="4800" b="1">
          <a:solidFill>
            <a:schemeClr val="tx2"/>
          </a:solidFill>
          <a:latin typeface="Arial Narrow" pitchFamily="34" charset="0"/>
        </a:defRPr>
      </a:lvl3pPr>
      <a:lvl4pPr algn="l" rtl="0" eaLnBrk="0" fontAlgn="base" hangingPunct="0">
        <a:lnSpc>
          <a:spcPct val="70000"/>
        </a:lnSpc>
        <a:spcBef>
          <a:spcPct val="0"/>
        </a:spcBef>
        <a:spcAft>
          <a:spcPct val="0"/>
        </a:spcAft>
        <a:defRPr kumimoji="1" sz="4800" b="1">
          <a:solidFill>
            <a:schemeClr val="tx2"/>
          </a:solidFill>
          <a:latin typeface="Arial Narrow" pitchFamily="34" charset="0"/>
        </a:defRPr>
      </a:lvl4pPr>
      <a:lvl5pPr algn="l" rtl="0" eaLnBrk="0" fontAlgn="base" hangingPunct="0">
        <a:lnSpc>
          <a:spcPct val="70000"/>
        </a:lnSpc>
        <a:spcBef>
          <a:spcPct val="0"/>
        </a:spcBef>
        <a:spcAft>
          <a:spcPct val="0"/>
        </a:spcAft>
        <a:defRPr kumimoji="1" sz="4800" b="1">
          <a:solidFill>
            <a:schemeClr val="tx2"/>
          </a:solidFill>
          <a:latin typeface="Arial Narrow" pitchFamily="34" charset="0"/>
        </a:defRPr>
      </a:lvl5pPr>
      <a:lvl6pPr marL="457200" algn="l" rtl="0" eaLnBrk="0" fontAlgn="base" hangingPunct="0">
        <a:lnSpc>
          <a:spcPct val="70000"/>
        </a:lnSpc>
        <a:spcBef>
          <a:spcPct val="0"/>
        </a:spcBef>
        <a:spcAft>
          <a:spcPct val="0"/>
        </a:spcAft>
        <a:defRPr kumimoji="1" sz="4800" b="1">
          <a:solidFill>
            <a:schemeClr val="tx2"/>
          </a:solidFill>
          <a:latin typeface="Arial Narrow" pitchFamily="34" charset="0"/>
        </a:defRPr>
      </a:lvl6pPr>
      <a:lvl7pPr marL="914400" algn="l" rtl="0" eaLnBrk="0" fontAlgn="base" hangingPunct="0">
        <a:lnSpc>
          <a:spcPct val="70000"/>
        </a:lnSpc>
        <a:spcBef>
          <a:spcPct val="0"/>
        </a:spcBef>
        <a:spcAft>
          <a:spcPct val="0"/>
        </a:spcAft>
        <a:defRPr kumimoji="1" sz="4800" b="1">
          <a:solidFill>
            <a:schemeClr val="tx2"/>
          </a:solidFill>
          <a:latin typeface="Arial Narrow" pitchFamily="34" charset="0"/>
        </a:defRPr>
      </a:lvl7pPr>
      <a:lvl8pPr marL="1371600" algn="l" rtl="0" eaLnBrk="0" fontAlgn="base" hangingPunct="0">
        <a:lnSpc>
          <a:spcPct val="70000"/>
        </a:lnSpc>
        <a:spcBef>
          <a:spcPct val="0"/>
        </a:spcBef>
        <a:spcAft>
          <a:spcPct val="0"/>
        </a:spcAft>
        <a:defRPr kumimoji="1" sz="4800" b="1">
          <a:solidFill>
            <a:schemeClr val="tx2"/>
          </a:solidFill>
          <a:latin typeface="Arial Narrow" pitchFamily="34" charset="0"/>
        </a:defRPr>
      </a:lvl8pPr>
      <a:lvl9pPr marL="1828800" algn="l" rtl="0" eaLnBrk="0" fontAlgn="base" hangingPunct="0">
        <a:lnSpc>
          <a:spcPct val="70000"/>
        </a:lnSpc>
        <a:spcBef>
          <a:spcPct val="0"/>
        </a:spcBef>
        <a:spcAft>
          <a:spcPct val="0"/>
        </a:spcAft>
        <a:defRPr kumimoji="1" sz="4800" b="1">
          <a:solidFill>
            <a:schemeClr val="tx2"/>
          </a:solidFill>
          <a:latin typeface="Arial Narrow" pitchFamily="34" charset="0"/>
        </a:defRPr>
      </a:lvl9pPr>
    </p:titleStyle>
    <p:bodyStyle>
      <a:lvl1pPr marL="342900" indent="-342900" algn="l" rtl="0" eaLnBrk="0" fontAlgn="base" hangingPunct="0">
        <a:spcBef>
          <a:spcPct val="20000"/>
        </a:spcBef>
        <a:spcAft>
          <a:spcPct val="0"/>
        </a:spcAft>
        <a:buClr>
          <a:schemeClr val="hlink"/>
        </a:buClr>
        <a:buSzPct val="50000"/>
        <a:buFont typeface="Monotype Sorts" pitchFamily="2" charset="2"/>
        <a:buChar char="n"/>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26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a:solidFill>
            <a:schemeClr val="tx1"/>
          </a:solidFill>
          <a:latin typeface="+mn-lt"/>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83" name="Text Box 23"/>
          <p:cNvSpPr txBox="1">
            <a:spLocks noChangeArrowheads="1"/>
          </p:cNvSpPr>
          <p:nvPr/>
        </p:nvSpPr>
        <p:spPr bwMode="auto">
          <a:xfrm>
            <a:off x="533400" y="2564904"/>
            <a:ext cx="8991600" cy="3108543"/>
          </a:xfrm>
          <a:prstGeom prst="rect">
            <a:avLst/>
          </a:prstGeom>
          <a:noFill/>
          <a:ln w="9525">
            <a:noFill/>
            <a:miter lim="800000"/>
            <a:headEnd/>
            <a:tailEnd/>
          </a:ln>
          <a:effectLst/>
        </p:spPr>
        <p:txBody>
          <a:bodyPr>
            <a:spAutoFit/>
          </a:bodyPr>
          <a:lstStyle/>
          <a:p>
            <a:pPr algn="ctr">
              <a:spcBef>
                <a:spcPct val="50000"/>
              </a:spcBef>
            </a:pPr>
            <a:r>
              <a:rPr lang="de-DE" sz="4800" dirty="0" smtClean="0">
                <a:solidFill>
                  <a:srgbClr val="C00000"/>
                </a:solidFill>
              </a:rPr>
              <a:t>Indifferenz</a:t>
            </a:r>
            <a:r>
              <a:rPr lang="en-US" sz="4800" smtClean="0">
                <a:solidFill>
                  <a:srgbClr val="C00000"/>
                </a:solidFill>
              </a:rPr>
              <a:t/>
            </a:r>
            <a:br>
              <a:rPr lang="en-US" sz="4800" smtClean="0">
                <a:solidFill>
                  <a:srgbClr val="C00000"/>
                </a:solidFill>
              </a:rPr>
            </a:br>
            <a:endParaRPr lang="en-US" sz="4800" smtClean="0">
              <a:solidFill>
                <a:srgbClr val="C00000"/>
              </a:solidFill>
            </a:endParaRPr>
          </a:p>
          <a:p>
            <a:pPr algn="ctr">
              <a:spcBef>
                <a:spcPct val="50000"/>
              </a:spcBef>
            </a:pPr>
            <a:r>
              <a:rPr lang="de-DE" sz="1600" b="0" dirty="0" smtClean="0">
                <a:solidFill>
                  <a:srgbClr val="C00000"/>
                </a:solidFill>
              </a:rPr>
              <a:t> </a:t>
            </a:r>
            <a:br>
              <a:rPr lang="de-DE" sz="1600" b="0" dirty="0" smtClean="0">
                <a:solidFill>
                  <a:srgbClr val="C00000"/>
                </a:solidFill>
              </a:rPr>
            </a:br>
            <a:r>
              <a:rPr lang="de-DE" sz="1600" b="0" dirty="0" smtClean="0">
                <a:solidFill>
                  <a:srgbClr val="C00000"/>
                </a:solidFill>
              </a:rPr>
              <a:t>„Kirche mit Mission“</a:t>
            </a:r>
            <a:endParaRPr lang="de-DE" sz="1600" dirty="0" smtClean="0">
              <a:solidFill>
                <a:srgbClr val="C00000"/>
              </a:solidFill>
            </a:endParaRPr>
          </a:p>
          <a:p>
            <a:pPr algn="ctr">
              <a:spcBef>
                <a:spcPct val="50000"/>
              </a:spcBef>
            </a:pPr>
            <a:r>
              <a:rPr lang="de-DE" sz="1600" dirty="0" smtClean="0">
                <a:solidFill>
                  <a:srgbClr val="C00000"/>
                </a:solidFill>
              </a:rPr>
              <a:t>Berlin 18.2.2016</a:t>
            </a:r>
          </a:p>
          <a:p>
            <a:pPr algn="ctr">
              <a:spcBef>
                <a:spcPct val="50000"/>
              </a:spcBef>
            </a:pPr>
            <a:endParaRPr lang="de-DE" sz="1200" dirty="0" smtClean="0">
              <a:solidFill>
                <a:srgbClr val="C00000"/>
              </a:solidFill>
            </a:endParaRPr>
          </a:p>
          <a:p>
            <a:pPr algn="ctr">
              <a:spcBef>
                <a:spcPct val="50000"/>
              </a:spcBef>
            </a:pPr>
            <a:endParaRPr lang="de-DE" sz="1200" dirty="0" smtClean="0">
              <a:solidFill>
                <a:srgbClr val="C0000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496616" y="1988840"/>
            <a:ext cx="6768752" cy="4247317"/>
          </a:xfrm>
          <a:prstGeom prst="rect">
            <a:avLst/>
          </a:prstGeom>
          <a:effectLst>
            <a:outerShdw blurRad="50800" dist="38100" dir="2700000" algn="tl" rotWithShape="0">
              <a:prstClr val="black">
                <a:alpha val="40000"/>
              </a:prstClr>
            </a:outerShdw>
          </a:effectLst>
        </p:spPr>
        <p:txBody>
          <a:bodyPr wrap="square">
            <a:spAutoFit/>
          </a:bodyPr>
          <a:lstStyle/>
          <a:p>
            <a:pPr algn="ctr">
              <a:lnSpc>
                <a:spcPct val="150000"/>
              </a:lnSpc>
            </a:pPr>
            <a:r>
              <a:rPr lang="de-DE" sz="2000" i="1" dirty="0" smtClean="0">
                <a:solidFill>
                  <a:srgbClr val="262626"/>
                </a:solidFill>
              </a:rPr>
              <a:t>„</a:t>
            </a:r>
            <a:r>
              <a:rPr lang="de-DE" sz="2000" i="1" dirty="0" smtClean="0">
                <a:solidFill>
                  <a:srgbClr val="C00000"/>
                </a:solidFill>
              </a:rPr>
              <a:t>Ich fände es mal ganz interessant, was so Soziales von der Kirche gemacht wird</a:t>
            </a:r>
            <a:r>
              <a:rPr lang="de-DE" sz="2000" i="1" dirty="0" smtClean="0">
                <a:solidFill>
                  <a:srgbClr val="262626"/>
                </a:solidFill>
              </a:rPr>
              <a:t>“</a:t>
            </a:r>
          </a:p>
          <a:p>
            <a:pPr algn="ctr">
              <a:lnSpc>
                <a:spcPct val="150000"/>
              </a:lnSpc>
            </a:pPr>
            <a:r>
              <a:rPr lang="de-DE" sz="2000" i="1" dirty="0" smtClean="0">
                <a:solidFill>
                  <a:srgbClr val="262626"/>
                </a:solidFill>
              </a:rPr>
              <a:t>- </a:t>
            </a:r>
          </a:p>
          <a:p>
            <a:pPr algn="ctr">
              <a:lnSpc>
                <a:spcPct val="150000"/>
              </a:lnSpc>
            </a:pPr>
            <a:r>
              <a:rPr lang="de-DE" sz="2000" i="1" dirty="0" smtClean="0">
                <a:solidFill>
                  <a:srgbClr val="262626"/>
                </a:solidFill>
              </a:rPr>
              <a:t>„</a:t>
            </a:r>
            <a:r>
              <a:rPr lang="de-DE" sz="2000" i="1" dirty="0" smtClean="0">
                <a:solidFill>
                  <a:srgbClr val="C00000"/>
                </a:solidFill>
              </a:rPr>
              <a:t>Brot für die Welt hat man im Kopf, aber was machen die hier, in Deutschland, bei uns?</a:t>
            </a:r>
            <a:r>
              <a:rPr lang="de-DE" sz="2000" i="1" dirty="0" smtClean="0">
                <a:solidFill>
                  <a:srgbClr val="262626"/>
                </a:solidFill>
              </a:rPr>
              <a:t>“</a:t>
            </a:r>
          </a:p>
          <a:p>
            <a:pPr algn="ctr">
              <a:lnSpc>
                <a:spcPct val="150000"/>
              </a:lnSpc>
            </a:pPr>
            <a:r>
              <a:rPr lang="de-DE" sz="2000" i="1" dirty="0" smtClean="0">
                <a:solidFill>
                  <a:srgbClr val="262626"/>
                </a:solidFill>
              </a:rPr>
              <a:t>-</a:t>
            </a:r>
          </a:p>
          <a:p>
            <a:pPr algn="ctr">
              <a:lnSpc>
                <a:spcPct val="150000"/>
              </a:lnSpc>
            </a:pPr>
            <a:r>
              <a:rPr lang="de-DE" sz="2000" i="1" dirty="0" smtClean="0">
                <a:solidFill>
                  <a:srgbClr val="262626"/>
                </a:solidFill>
              </a:rPr>
              <a:t>„</a:t>
            </a:r>
            <a:r>
              <a:rPr lang="de-DE" sz="2000" i="1" dirty="0" smtClean="0">
                <a:solidFill>
                  <a:srgbClr val="C00000"/>
                </a:solidFill>
              </a:rPr>
              <a:t>Obdachlose: Kriegen die Essen und Trinken? Klar von den anderen sozialen Einrichtungen, aber ist die Kirche daran beteiligt?</a:t>
            </a:r>
            <a:r>
              <a:rPr lang="de-DE" sz="2000" i="1" dirty="0" smtClean="0">
                <a:solidFill>
                  <a:srgbClr val="262626"/>
                </a:solidFill>
              </a:rPr>
              <a:t>“</a:t>
            </a:r>
            <a:endParaRPr lang="de-DE" sz="2000" dirty="0">
              <a:solidFill>
                <a:srgbClr val="262626"/>
              </a:solidFill>
            </a:endParaRPr>
          </a:p>
        </p:txBody>
      </p:sp>
      <p:sp>
        <p:nvSpPr>
          <p:cNvPr id="4" name="Rectangle 1026"/>
          <p:cNvSpPr>
            <a:spLocks noChangeArrowheads="1"/>
          </p:cNvSpPr>
          <p:nvPr/>
        </p:nvSpPr>
        <p:spPr bwMode="auto">
          <a:xfrm>
            <a:off x="474462" y="612221"/>
            <a:ext cx="5918698"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r>
              <a:rPr kumimoji="1" lang="de-DE" sz="1400" b="0" dirty="0" smtClean="0">
                <a:solidFill>
                  <a:schemeClr val="bg2"/>
                </a:solidFill>
              </a:rPr>
              <a:t>1. Wahrnehmung der evangelischen Kirche</a:t>
            </a:r>
          </a:p>
          <a:p>
            <a:r>
              <a:rPr kumimoji="1" lang="de-DE" sz="1400" dirty="0" smtClean="0">
                <a:solidFill>
                  <a:srgbClr val="C00000"/>
                </a:solidFill>
              </a:rPr>
              <a:t>1.2 Inhalte</a:t>
            </a:r>
            <a:endParaRPr kumimoji="1" lang="de-DE" sz="1400" dirty="0">
              <a:solidFill>
                <a:srgbClr val="C00000"/>
              </a:solidFill>
            </a:endParaRPr>
          </a:p>
        </p:txBody>
      </p:sp>
    </p:spTree>
    <p:extLst>
      <p:ext uri="{BB962C8B-B14F-4D97-AF65-F5344CB8AC3E}">
        <p14:creationId xmlns="" xmlns:p14="http://schemas.microsoft.com/office/powerpoint/2010/main" val="11154277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27"/>
          <p:cNvSpPr txBox="1">
            <a:spLocks noChangeArrowheads="1"/>
          </p:cNvSpPr>
          <p:nvPr/>
        </p:nvSpPr>
        <p:spPr bwMode="auto">
          <a:xfrm>
            <a:off x="533400" y="1570141"/>
            <a:ext cx="8839200" cy="495520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Das eher </a:t>
            </a:r>
            <a:r>
              <a:rPr lang="de-DE" sz="1400" dirty="0" smtClean="0">
                <a:solidFill>
                  <a:srgbClr val="262626"/>
                </a:solidFill>
              </a:rPr>
              <a:t>defizitäre Bild der ev. Kirche </a:t>
            </a:r>
            <a:r>
              <a:rPr lang="de-DE" sz="1400" b="0" dirty="0" smtClean="0">
                <a:solidFill>
                  <a:srgbClr val="262626"/>
                </a:solidFill>
              </a:rPr>
              <a:t>löst </a:t>
            </a:r>
            <a:r>
              <a:rPr lang="de-DE" sz="1400" dirty="0" smtClean="0">
                <a:solidFill>
                  <a:srgbClr val="262626"/>
                </a:solidFill>
              </a:rPr>
              <a:t>in Kombination mit dem Finanzskandal </a:t>
            </a:r>
            <a:r>
              <a:rPr lang="de-DE" sz="1400" b="0" dirty="0" smtClean="0">
                <a:solidFill>
                  <a:srgbClr val="262626"/>
                </a:solidFill>
              </a:rPr>
              <a:t>der katholischen Kirche </a:t>
            </a:r>
            <a:r>
              <a:rPr lang="de-DE" sz="1400" dirty="0" smtClean="0">
                <a:solidFill>
                  <a:srgbClr val="262626"/>
                </a:solidFill>
              </a:rPr>
              <a:t>kritische</a:t>
            </a:r>
            <a:r>
              <a:rPr lang="de-DE" sz="1400" b="0" dirty="0" smtClean="0">
                <a:solidFill>
                  <a:srgbClr val="262626"/>
                </a:solidFill>
              </a:rPr>
              <a:t> </a:t>
            </a:r>
            <a:r>
              <a:rPr lang="de-DE" sz="1400" dirty="0" smtClean="0">
                <a:solidFill>
                  <a:srgbClr val="262626"/>
                </a:solidFill>
              </a:rPr>
              <a:t>Fragen zum Umgang mit der Kirchensteuer aus</a:t>
            </a:r>
            <a:r>
              <a:rPr lang="de-DE" sz="1400" b="0" dirty="0" smtClean="0">
                <a:solidFill>
                  <a:srgbClr val="262626"/>
                </a:solidFill>
              </a:rPr>
              <a:t>: „</a:t>
            </a:r>
            <a:r>
              <a:rPr lang="de-DE" sz="1400" b="0" i="1" dirty="0" smtClean="0">
                <a:solidFill>
                  <a:srgbClr val="262626"/>
                </a:solidFill>
              </a:rPr>
              <a:t>Ich frage mich manchmal auch, wobei das aus der katholischen Kirche kommt mit van Elst, was geht eigentlich in der ev. Kirche vor, wo gehen da die Gelder hin, was wird da mit den Spenden gemacht</a:t>
            </a:r>
            <a:r>
              <a:rPr lang="de-DE" sz="1400" b="0" dirty="0" smtClean="0">
                <a:solidFill>
                  <a:srgbClr val="262626"/>
                </a:solidFill>
              </a:rPr>
              <a:t>?“.</a:t>
            </a:r>
          </a:p>
          <a:p>
            <a:pPr marL="285750" indent="-285750">
              <a:spcBef>
                <a:spcPct val="50000"/>
              </a:spcBef>
              <a:spcAft>
                <a:spcPts val="600"/>
              </a:spcAft>
              <a:buClr>
                <a:srgbClr val="E22B00"/>
              </a:buClr>
              <a:buFont typeface="Wingdings" pitchFamily="2" charset="2"/>
              <a:buChar char="Ø"/>
            </a:pPr>
            <a:r>
              <a:rPr lang="de-DE" sz="1400" b="0" dirty="0">
                <a:solidFill>
                  <a:srgbClr val="262626"/>
                </a:solidFill>
              </a:rPr>
              <a:t>Diese </a:t>
            </a:r>
            <a:r>
              <a:rPr lang="de-DE" sz="1400" dirty="0" smtClean="0">
                <a:solidFill>
                  <a:srgbClr val="262626"/>
                </a:solidFill>
              </a:rPr>
              <a:t>Skepsis </a:t>
            </a:r>
            <a:r>
              <a:rPr lang="de-DE" sz="1400" dirty="0">
                <a:solidFill>
                  <a:srgbClr val="262626"/>
                </a:solidFill>
              </a:rPr>
              <a:t>an der Verwendung der Kirchensteuer </a:t>
            </a:r>
            <a:r>
              <a:rPr lang="de-DE" sz="1400" b="0" dirty="0" smtClean="0">
                <a:solidFill>
                  <a:srgbClr val="262626"/>
                </a:solidFill>
              </a:rPr>
              <a:t>trifft einen wunden Punkt bei der </a:t>
            </a:r>
            <a:r>
              <a:rPr lang="de-DE" sz="1400" dirty="0" smtClean="0">
                <a:solidFill>
                  <a:srgbClr val="262626"/>
                </a:solidFill>
              </a:rPr>
              <a:t>Zielgruppe </a:t>
            </a:r>
            <a:r>
              <a:rPr lang="de-DE" sz="1400" dirty="0">
                <a:solidFill>
                  <a:srgbClr val="262626"/>
                </a:solidFill>
              </a:rPr>
              <a:t>der </a:t>
            </a:r>
            <a:r>
              <a:rPr lang="de-DE" sz="1400" dirty="0" smtClean="0">
                <a:solidFill>
                  <a:srgbClr val="262626"/>
                </a:solidFill>
              </a:rPr>
              <a:t>„</a:t>
            </a:r>
            <a:r>
              <a:rPr lang="de-DE" sz="1400" dirty="0" err="1" smtClean="0">
                <a:solidFill>
                  <a:srgbClr val="262626"/>
                </a:solidFill>
              </a:rPr>
              <a:t>Hinterfrager</a:t>
            </a:r>
            <a:r>
              <a:rPr lang="de-DE" sz="1400" dirty="0" smtClean="0">
                <a:solidFill>
                  <a:srgbClr val="262626"/>
                </a:solidFill>
              </a:rPr>
              <a:t>“</a:t>
            </a:r>
            <a:r>
              <a:rPr lang="de-DE" sz="1400" b="0" dirty="0" smtClean="0">
                <a:solidFill>
                  <a:srgbClr val="262626"/>
                </a:solidFill>
              </a:rPr>
              <a:t>: </a:t>
            </a:r>
            <a:r>
              <a:rPr lang="de-DE" sz="1400" b="0" dirty="0">
                <a:solidFill>
                  <a:srgbClr val="262626"/>
                </a:solidFill>
              </a:rPr>
              <a:t>Sie haben </a:t>
            </a:r>
            <a:r>
              <a:rPr lang="de-DE" sz="1400" dirty="0">
                <a:solidFill>
                  <a:srgbClr val="262626"/>
                </a:solidFill>
              </a:rPr>
              <a:t>oft aus finanziellen </a:t>
            </a:r>
            <a:r>
              <a:rPr lang="de-DE" sz="1400" dirty="0" smtClean="0">
                <a:solidFill>
                  <a:srgbClr val="262626"/>
                </a:solidFill>
              </a:rPr>
              <a:t>Gründen </a:t>
            </a:r>
            <a:r>
              <a:rPr lang="de-DE" sz="1400" dirty="0">
                <a:solidFill>
                  <a:srgbClr val="262626"/>
                </a:solidFill>
              </a:rPr>
              <a:t>überlegt </a:t>
            </a:r>
            <a:r>
              <a:rPr lang="de-DE" sz="1400" dirty="0" smtClean="0">
                <a:solidFill>
                  <a:srgbClr val="262626"/>
                </a:solidFill>
              </a:rPr>
              <a:t>auszutreten</a:t>
            </a:r>
            <a:r>
              <a:rPr lang="de-DE" sz="1400" b="0" dirty="0" smtClean="0">
                <a:solidFill>
                  <a:srgbClr val="262626"/>
                </a:solidFill>
              </a:rPr>
              <a:t> („</a:t>
            </a:r>
            <a:r>
              <a:rPr lang="de-DE" sz="1400" b="0" i="1" dirty="0" smtClean="0">
                <a:solidFill>
                  <a:srgbClr val="262626"/>
                </a:solidFill>
              </a:rPr>
              <a:t>einfach mehr netto</a:t>
            </a:r>
            <a:r>
              <a:rPr lang="de-DE" sz="1400" b="0" dirty="0" smtClean="0">
                <a:solidFill>
                  <a:srgbClr val="262626"/>
                </a:solidFill>
              </a:rPr>
              <a:t>“), </a:t>
            </a:r>
            <a:r>
              <a:rPr lang="de-DE" sz="1400" b="0" dirty="0">
                <a:solidFill>
                  <a:srgbClr val="262626"/>
                </a:solidFill>
              </a:rPr>
              <a:t>sind aber </a:t>
            </a:r>
            <a:r>
              <a:rPr lang="de-DE" sz="1400" dirty="0">
                <a:solidFill>
                  <a:srgbClr val="262626"/>
                </a:solidFill>
              </a:rPr>
              <a:t>häufig </a:t>
            </a:r>
            <a:r>
              <a:rPr lang="de-DE" sz="1400" dirty="0" smtClean="0">
                <a:solidFill>
                  <a:srgbClr val="262626"/>
                </a:solidFill>
              </a:rPr>
              <a:t>aus der Idee in der Kirche geblieben</a:t>
            </a:r>
            <a:r>
              <a:rPr lang="de-DE" sz="1400" b="0" dirty="0" smtClean="0">
                <a:solidFill>
                  <a:srgbClr val="262626"/>
                </a:solidFill>
              </a:rPr>
              <a:t>, </a:t>
            </a:r>
            <a:r>
              <a:rPr lang="de-DE" sz="1400" dirty="0" smtClean="0">
                <a:solidFill>
                  <a:srgbClr val="262626"/>
                </a:solidFill>
              </a:rPr>
              <a:t>dass mit „ihrem“ Geld soziale Projekte initiiert </a:t>
            </a:r>
            <a:r>
              <a:rPr lang="de-DE" sz="1400" b="0" dirty="0" smtClean="0">
                <a:solidFill>
                  <a:srgbClr val="262626"/>
                </a:solidFill>
              </a:rPr>
              <a:t>werden. Ob ihre Gelder dann überhaupt die von ihnen intendierte Verwendung finden, stellen sie relativ häufig in Frage: „</a:t>
            </a:r>
            <a:r>
              <a:rPr lang="de-DE" sz="1400" b="0" i="1" dirty="0" smtClean="0">
                <a:solidFill>
                  <a:srgbClr val="262626"/>
                </a:solidFill>
              </a:rPr>
              <a:t>Macht das überhaupt noch Sinn, Mitglied zu sein oder sollte man lieber austreten und stattdessen lieber das Geld direkt unterstützend irgendwo einbringen?</a:t>
            </a:r>
            <a:r>
              <a:rPr lang="de-DE" sz="1400" b="0" dirty="0" smtClean="0">
                <a:solidFill>
                  <a:srgbClr val="262626"/>
                </a:solidFill>
              </a:rPr>
              <a:t>“.</a:t>
            </a:r>
          </a:p>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Auch ist </a:t>
            </a:r>
            <a:r>
              <a:rPr lang="de-DE" sz="1400" dirty="0" smtClean="0">
                <a:solidFill>
                  <a:srgbClr val="262626"/>
                </a:solidFill>
              </a:rPr>
              <a:t>bei einigen </a:t>
            </a:r>
            <a:r>
              <a:rPr lang="de-DE" sz="1400" b="0" dirty="0" smtClean="0">
                <a:solidFill>
                  <a:srgbClr val="262626"/>
                </a:solidFill>
              </a:rPr>
              <a:t>eine </a:t>
            </a:r>
            <a:r>
              <a:rPr lang="de-DE" sz="1400" dirty="0" smtClean="0">
                <a:solidFill>
                  <a:srgbClr val="262626"/>
                </a:solidFill>
              </a:rPr>
              <a:t>gewisse Verärgerung </a:t>
            </a:r>
            <a:r>
              <a:rPr lang="de-DE" sz="1400" b="0" dirty="0" smtClean="0">
                <a:solidFill>
                  <a:srgbClr val="262626"/>
                </a:solidFill>
              </a:rPr>
              <a:t>festzustellen, dass sie trotz Zahlung der Kirchensteuer </a:t>
            </a:r>
            <a:r>
              <a:rPr lang="de-DE" sz="1400" dirty="0" smtClean="0">
                <a:solidFill>
                  <a:srgbClr val="262626"/>
                </a:solidFill>
              </a:rPr>
              <a:t>für in Anspruch genommen Leistungen zusätzlich zahlen </a:t>
            </a:r>
            <a:r>
              <a:rPr lang="de-DE" sz="1400" b="0" dirty="0" smtClean="0">
                <a:solidFill>
                  <a:srgbClr val="262626"/>
                </a:solidFill>
              </a:rPr>
              <a:t>müssen: „</a:t>
            </a:r>
            <a:r>
              <a:rPr lang="de-DE" sz="1400" b="0" i="1" dirty="0" smtClean="0">
                <a:solidFill>
                  <a:srgbClr val="262626"/>
                </a:solidFill>
              </a:rPr>
              <a:t>Ich habe immer das Gefühl, egal was ich in Verbindung mit Kirche mache, ich muss es sonder-lich zahlen und dann stelle ich mir natürlich die Frage, wozu zahle ich dann Kirchensteuer?</a:t>
            </a:r>
            <a:r>
              <a:rPr lang="de-DE" sz="1400" b="0" dirty="0" smtClean="0">
                <a:solidFill>
                  <a:srgbClr val="262626"/>
                </a:solidFill>
              </a:rPr>
              <a:t>“.</a:t>
            </a:r>
          </a:p>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Abgerundet werden die </a:t>
            </a:r>
            <a:r>
              <a:rPr lang="de-DE" sz="1400" dirty="0" smtClean="0">
                <a:solidFill>
                  <a:srgbClr val="262626"/>
                </a:solidFill>
              </a:rPr>
              <a:t>Fragen nach einer angemessenen Mittelverteilung </a:t>
            </a:r>
            <a:r>
              <a:rPr lang="de-DE" sz="1400" b="0" dirty="0" smtClean="0">
                <a:solidFill>
                  <a:srgbClr val="262626"/>
                </a:solidFill>
              </a:rPr>
              <a:t>durch </a:t>
            </a:r>
            <a:r>
              <a:rPr lang="de-DE" sz="1400" dirty="0" smtClean="0">
                <a:solidFill>
                  <a:srgbClr val="262626"/>
                </a:solidFill>
              </a:rPr>
              <a:t>Beo-</a:t>
            </a:r>
            <a:r>
              <a:rPr lang="de-DE" sz="1400" dirty="0" err="1" smtClean="0">
                <a:solidFill>
                  <a:srgbClr val="262626"/>
                </a:solidFill>
              </a:rPr>
              <a:t>bachtungen</a:t>
            </a:r>
            <a:r>
              <a:rPr lang="de-DE" sz="1400" b="0" dirty="0" smtClean="0">
                <a:solidFill>
                  <a:srgbClr val="262626"/>
                </a:solidFill>
              </a:rPr>
              <a:t>, dass Kirche </a:t>
            </a:r>
            <a:r>
              <a:rPr lang="de-DE" sz="1400" dirty="0" smtClean="0">
                <a:solidFill>
                  <a:srgbClr val="262626"/>
                </a:solidFill>
              </a:rPr>
              <a:t>bei ihren Finanzierungen trotz der Kirchensteuer häufig auf Spenden oder das Ehrenamt stützt</a:t>
            </a:r>
            <a:r>
              <a:rPr lang="de-DE" sz="1400" b="0" dirty="0" smtClean="0">
                <a:solidFill>
                  <a:srgbClr val="262626"/>
                </a:solidFill>
              </a:rPr>
              <a:t>: „</a:t>
            </a:r>
            <a:r>
              <a:rPr lang="de-DE" sz="1400" b="0" i="1" dirty="0" smtClean="0">
                <a:solidFill>
                  <a:srgbClr val="262626"/>
                </a:solidFill>
              </a:rPr>
              <a:t>Die Kirche möchte alles umsonst haben, aber nichts geben</a:t>
            </a:r>
            <a:r>
              <a:rPr lang="de-DE" sz="1400" b="0" dirty="0" smtClean="0">
                <a:solidFill>
                  <a:srgbClr val="262626"/>
                </a:solidFill>
              </a:rPr>
              <a:t>“, „</a:t>
            </a:r>
            <a:r>
              <a:rPr lang="de-DE" sz="1400" b="0" i="1" dirty="0" smtClean="0">
                <a:solidFill>
                  <a:srgbClr val="262626"/>
                </a:solidFill>
              </a:rPr>
              <a:t>Kirchensteuer geht eher ganz nach oben und an der Basis kommt quasi nicht an</a:t>
            </a:r>
            <a:r>
              <a:rPr lang="de-DE" sz="1400" b="0" dirty="0" smtClean="0">
                <a:solidFill>
                  <a:srgbClr val="262626"/>
                </a:solidFill>
              </a:rPr>
              <a:t>“. </a:t>
            </a:r>
          </a:p>
        </p:txBody>
      </p:sp>
      <p:sp>
        <p:nvSpPr>
          <p:cNvPr id="4" name="Rectangle 1026"/>
          <p:cNvSpPr>
            <a:spLocks noChangeArrowheads="1"/>
          </p:cNvSpPr>
          <p:nvPr/>
        </p:nvSpPr>
        <p:spPr bwMode="auto">
          <a:xfrm>
            <a:off x="474462" y="612221"/>
            <a:ext cx="5918698"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r>
              <a:rPr kumimoji="1" lang="de-DE" sz="1400" b="0" dirty="0" smtClean="0">
                <a:solidFill>
                  <a:schemeClr val="bg2"/>
                </a:solidFill>
              </a:rPr>
              <a:t>1. Wahrnehmung der evangelischen Kirche</a:t>
            </a:r>
          </a:p>
          <a:p>
            <a:r>
              <a:rPr kumimoji="1" lang="de-DE" sz="1400" dirty="0" smtClean="0">
                <a:solidFill>
                  <a:srgbClr val="C00000"/>
                </a:solidFill>
              </a:rPr>
              <a:t>1.2 Inhalte</a:t>
            </a:r>
            <a:endParaRPr kumimoji="1" lang="de-DE" sz="1400" dirty="0">
              <a:solidFill>
                <a:srgbClr val="C00000"/>
              </a:solidFill>
            </a:endParaRPr>
          </a:p>
        </p:txBody>
      </p:sp>
    </p:spTree>
    <p:extLst>
      <p:ext uri="{BB962C8B-B14F-4D97-AF65-F5344CB8AC3E}">
        <p14:creationId xmlns="" xmlns:p14="http://schemas.microsoft.com/office/powerpoint/2010/main" val="5680487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2"/>
          <p:cNvSpPr>
            <a:spLocks noChangeArrowheads="1"/>
          </p:cNvSpPr>
          <p:nvPr/>
        </p:nvSpPr>
        <p:spPr bwMode="auto">
          <a:xfrm>
            <a:off x="1280300" y="3846734"/>
            <a:ext cx="6048964" cy="898380"/>
          </a:xfrm>
          <a:prstGeom prst="rect">
            <a:avLst/>
          </a:prstGeom>
          <a:solidFill>
            <a:srgbClr val="DDDDDD"/>
          </a:solidFill>
          <a:ln w="9525">
            <a:noFill/>
            <a:miter lim="800000"/>
            <a:headEnd/>
            <a:tailEnd/>
          </a:ln>
          <a:effectLst>
            <a:outerShdw blurRad="50800" dist="38100" dir="2700000" algn="tl" rotWithShape="0">
              <a:prstClr val="black">
                <a:alpha val="40000"/>
              </a:prstClr>
            </a:outerShdw>
          </a:effectLst>
        </p:spPr>
        <p:txBody>
          <a:bodyPr wrap="none" anchor="ctr"/>
          <a:lstStyle/>
          <a:p>
            <a:r>
              <a:rPr lang="de-DE" dirty="0" smtClean="0">
                <a:solidFill>
                  <a:schemeClr val="bg1">
                    <a:lumMod val="50000"/>
                  </a:schemeClr>
                </a:solidFill>
                <a:sym typeface="Wingdings" pitchFamily="2" charset="2"/>
              </a:rPr>
              <a:t></a:t>
            </a:r>
            <a:endParaRPr lang="de-DE" dirty="0">
              <a:solidFill>
                <a:schemeClr val="bg1">
                  <a:lumMod val="50000"/>
                </a:schemeClr>
              </a:solidFill>
            </a:endParaRPr>
          </a:p>
        </p:txBody>
      </p:sp>
      <p:sp>
        <p:nvSpPr>
          <p:cNvPr id="26627" name="Text Box 1027"/>
          <p:cNvSpPr txBox="1">
            <a:spLocks noChangeArrowheads="1"/>
          </p:cNvSpPr>
          <p:nvPr/>
        </p:nvSpPr>
        <p:spPr bwMode="auto">
          <a:xfrm>
            <a:off x="503555" y="980728"/>
            <a:ext cx="889987" cy="338554"/>
          </a:xfrm>
          <a:prstGeom prst="rect">
            <a:avLst/>
          </a:prstGeom>
          <a:noFill/>
          <a:ln w="9525">
            <a:noFill/>
            <a:miter lim="800000"/>
            <a:headEnd/>
            <a:tailEnd/>
          </a:ln>
        </p:spPr>
        <p:txBody>
          <a:bodyPr wrap="none">
            <a:spAutoFit/>
          </a:bodyPr>
          <a:lstStyle/>
          <a:p>
            <a:pPr eaLnBrk="1" hangingPunct="1"/>
            <a:r>
              <a:rPr lang="de-DE" sz="1600" dirty="0" smtClean="0">
                <a:solidFill>
                  <a:schemeClr val="bg2"/>
                </a:solidFill>
              </a:rPr>
              <a:t>Inhalt</a:t>
            </a:r>
            <a:endParaRPr lang="de-DE" sz="1600" b="0" dirty="0">
              <a:solidFill>
                <a:schemeClr val="bg2"/>
              </a:solidFill>
            </a:endParaRPr>
          </a:p>
        </p:txBody>
      </p:sp>
      <p:sp>
        <p:nvSpPr>
          <p:cNvPr id="26630" name="Text Box 1031"/>
          <p:cNvSpPr txBox="1">
            <a:spLocks noChangeArrowheads="1"/>
          </p:cNvSpPr>
          <p:nvPr/>
        </p:nvSpPr>
        <p:spPr bwMode="auto">
          <a:xfrm>
            <a:off x="1859982" y="2138367"/>
            <a:ext cx="6693418" cy="4147289"/>
          </a:xfrm>
          <a:prstGeom prst="rect">
            <a:avLst/>
          </a:prstGeom>
          <a:noFill/>
          <a:ln w="9525">
            <a:noFill/>
            <a:miter lim="800000"/>
            <a:headEnd/>
            <a:tailEnd/>
          </a:ln>
        </p:spPr>
        <p:txBody>
          <a:bodyPr wrap="square">
            <a:spAutoFit/>
          </a:bodyPr>
          <a:lstStyle/>
          <a:p>
            <a:pPr marL="609600" indent="-609600">
              <a:lnSpc>
                <a:spcPts val="1500"/>
              </a:lnSpc>
              <a:spcBef>
                <a:spcPct val="50000"/>
              </a:spcBef>
              <a:spcAft>
                <a:spcPts val="600"/>
              </a:spcAft>
              <a:buFontTx/>
              <a:buAutoNum type="romanUcPeriod"/>
            </a:pPr>
            <a:r>
              <a:rPr lang="de-DE" sz="1600" dirty="0" smtClean="0">
                <a:solidFill>
                  <a:srgbClr val="C00000"/>
                </a:solidFill>
              </a:rPr>
              <a:t>Untersuchungsanlage</a:t>
            </a:r>
            <a:br>
              <a:rPr lang="de-DE" sz="1600" dirty="0" smtClean="0">
                <a:solidFill>
                  <a:srgbClr val="C00000"/>
                </a:solidFill>
              </a:rPr>
            </a:br>
            <a:endParaRPr lang="de-DE" sz="1000" dirty="0" smtClean="0">
              <a:solidFill>
                <a:srgbClr val="C00000"/>
              </a:solidFill>
            </a:endParaRPr>
          </a:p>
          <a:p>
            <a:pPr marL="609600" indent="-609600">
              <a:lnSpc>
                <a:spcPts val="1500"/>
              </a:lnSpc>
              <a:spcBef>
                <a:spcPct val="50000"/>
              </a:spcBef>
              <a:spcAft>
                <a:spcPts val="600"/>
              </a:spcAft>
              <a:buFontTx/>
              <a:buAutoNum type="romanUcPeriod"/>
            </a:pPr>
            <a:r>
              <a:rPr lang="de-DE" sz="1600" dirty="0" smtClean="0">
                <a:solidFill>
                  <a:srgbClr val="C00000"/>
                </a:solidFill>
              </a:rPr>
              <a:t>Ergebnisse</a:t>
            </a:r>
            <a:br>
              <a:rPr lang="de-DE" sz="1600" dirty="0" smtClean="0">
                <a:solidFill>
                  <a:srgbClr val="C00000"/>
                </a:solidFill>
              </a:rPr>
            </a:br>
            <a:r>
              <a:rPr lang="de-DE" sz="1050" dirty="0" smtClean="0">
                <a:solidFill>
                  <a:srgbClr val="C00000"/>
                </a:solidFill>
              </a:rPr>
              <a:t> </a:t>
            </a:r>
            <a:r>
              <a:rPr lang="de-DE" sz="800" dirty="0" smtClean="0">
                <a:solidFill>
                  <a:srgbClr val="C00000"/>
                </a:solidFill>
              </a:rPr>
              <a:t/>
            </a:r>
            <a:br>
              <a:rPr lang="de-DE" sz="800" dirty="0" smtClean="0">
                <a:solidFill>
                  <a:srgbClr val="C00000"/>
                </a:solidFill>
              </a:rPr>
            </a:br>
            <a:r>
              <a:rPr lang="de-DE" sz="1200" dirty="0" smtClean="0">
                <a:solidFill>
                  <a:srgbClr val="C00000"/>
                </a:solidFill>
              </a:rPr>
              <a:t>1) Wahrnehmung der ev. Kirche</a:t>
            </a:r>
            <a:br>
              <a:rPr lang="de-DE" sz="1200" dirty="0" smtClean="0">
                <a:solidFill>
                  <a:srgbClr val="C00000"/>
                </a:solidFill>
              </a:rPr>
            </a:br>
            <a:r>
              <a:rPr lang="de-DE" sz="1100" b="0" dirty="0" smtClean="0">
                <a:solidFill>
                  <a:srgbClr val="C00000"/>
                </a:solidFill>
              </a:rPr>
              <a:t>	1.1 Wahrnehmung in der Öffentlichkeit</a:t>
            </a:r>
            <a:br>
              <a:rPr lang="de-DE" sz="1100" b="0" dirty="0" smtClean="0">
                <a:solidFill>
                  <a:srgbClr val="C00000"/>
                </a:solidFill>
              </a:rPr>
            </a:br>
            <a:r>
              <a:rPr lang="de-DE" sz="1100" b="0" dirty="0" smtClean="0">
                <a:solidFill>
                  <a:srgbClr val="C00000"/>
                </a:solidFill>
              </a:rPr>
              <a:t>	1.2 Inhalte</a:t>
            </a:r>
            <a:br>
              <a:rPr lang="de-DE" sz="1100" b="0" dirty="0" smtClean="0">
                <a:solidFill>
                  <a:srgbClr val="C00000"/>
                </a:solidFill>
              </a:rPr>
            </a:br>
            <a:r>
              <a:rPr lang="de-DE" sz="1100" b="0" dirty="0" smtClean="0">
                <a:solidFill>
                  <a:srgbClr val="C00000"/>
                </a:solidFill>
              </a:rPr>
              <a:t/>
            </a:r>
            <a:br>
              <a:rPr lang="de-DE" sz="1100" b="0" dirty="0" smtClean="0">
                <a:solidFill>
                  <a:srgbClr val="C00000"/>
                </a:solidFill>
              </a:rPr>
            </a:br>
            <a:r>
              <a:rPr lang="de-DE" sz="1200" dirty="0" smtClean="0">
                <a:solidFill>
                  <a:srgbClr val="C00000"/>
                </a:solidFill>
              </a:rPr>
              <a:t>2) Kontakt zur ev. Kirche</a:t>
            </a:r>
            <a:br>
              <a:rPr lang="de-DE" sz="1200" dirty="0" smtClean="0">
                <a:solidFill>
                  <a:srgbClr val="C00000"/>
                </a:solidFill>
              </a:rPr>
            </a:br>
            <a:r>
              <a:rPr lang="de-DE" sz="1200" b="0" dirty="0" smtClean="0">
                <a:solidFill>
                  <a:srgbClr val="C00000"/>
                </a:solidFill>
              </a:rPr>
              <a:t>	2.1 Erleben von Gemeinde</a:t>
            </a:r>
            <a:br>
              <a:rPr lang="de-DE" sz="1200" b="0" dirty="0" smtClean="0">
                <a:solidFill>
                  <a:srgbClr val="C00000"/>
                </a:solidFill>
              </a:rPr>
            </a:br>
            <a:r>
              <a:rPr lang="de-DE" sz="1200" b="0" dirty="0" smtClean="0">
                <a:solidFill>
                  <a:srgbClr val="C00000"/>
                </a:solidFill>
              </a:rPr>
              <a:t>	2.2 Vorstellung zu Religiosität</a:t>
            </a:r>
            <a:br>
              <a:rPr lang="de-DE" sz="1200" b="0" dirty="0" smtClean="0">
                <a:solidFill>
                  <a:srgbClr val="C00000"/>
                </a:solidFill>
              </a:rPr>
            </a:br>
            <a:r>
              <a:rPr lang="de-DE" sz="1200" b="0" dirty="0" smtClean="0">
                <a:solidFill>
                  <a:srgbClr val="C00000"/>
                </a:solidFill>
              </a:rPr>
              <a:t>	2.3 Biografische Lücken</a:t>
            </a:r>
            <a:br>
              <a:rPr lang="de-DE" sz="1200" b="0" dirty="0" smtClean="0">
                <a:solidFill>
                  <a:srgbClr val="C00000"/>
                </a:solidFill>
              </a:rPr>
            </a:br>
            <a:r>
              <a:rPr lang="de-DE" sz="1200" b="0" dirty="0" smtClean="0">
                <a:solidFill>
                  <a:srgbClr val="C00000"/>
                </a:solidFill>
              </a:rPr>
              <a:t/>
            </a:r>
            <a:br>
              <a:rPr lang="de-DE" sz="1200" b="0" dirty="0" smtClean="0">
                <a:solidFill>
                  <a:srgbClr val="C00000"/>
                </a:solidFill>
              </a:rPr>
            </a:br>
            <a:r>
              <a:rPr lang="de-DE" sz="1200" dirty="0" smtClean="0">
                <a:solidFill>
                  <a:srgbClr val="C00000"/>
                </a:solidFill>
              </a:rPr>
              <a:t>3) Erwartungen an die ev. Kirche </a:t>
            </a:r>
            <a:br>
              <a:rPr lang="de-DE" sz="1200" dirty="0" smtClean="0">
                <a:solidFill>
                  <a:srgbClr val="C00000"/>
                </a:solidFill>
              </a:rPr>
            </a:br>
            <a:r>
              <a:rPr lang="de-DE" sz="1200" b="0" dirty="0" smtClean="0">
                <a:solidFill>
                  <a:srgbClr val="C00000"/>
                </a:solidFill>
              </a:rPr>
              <a:t>	3.1 Erwartungen an kirchliche Angebote </a:t>
            </a:r>
            <a:br>
              <a:rPr lang="de-DE" sz="1200" b="0" dirty="0" smtClean="0">
                <a:solidFill>
                  <a:srgbClr val="C00000"/>
                </a:solidFill>
              </a:rPr>
            </a:br>
            <a:r>
              <a:rPr lang="de-DE" sz="1200" b="0" dirty="0" smtClean="0">
                <a:solidFill>
                  <a:srgbClr val="C00000"/>
                </a:solidFill>
              </a:rPr>
              <a:t>	3.2 Bestärkung der eigenen Loyalität</a:t>
            </a:r>
            <a:br>
              <a:rPr lang="de-DE" sz="1200" b="0" dirty="0" smtClean="0">
                <a:solidFill>
                  <a:srgbClr val="C00000"/>
                </a:solidFill>
              </a:rPr>
            </a:br>
            <a:r>
              <a:rPr lang="de-DE" sz="1200" b="0" dirty="0" smtClean="0">
                <a:solidFill>
                  <a:srgbClr val="C00000"/>
                </a:solidFill>
              </a:rPr>
              <a:t>	3.3 Kommunikation</a:t>
            </a:r>
            <a:br>
              <a:rPr lang="de-DE" sz="1200" b="0" dirty="0" smtClean="0">
                <a:solidFill>
                  <a:srgbClr val="C00000"/>
                </a:solidFill>
              </a:rPr>
            </a:br>
            <a:endParaRPr lang="de-DE" sz="1200" b="0" dirty="0" smtClean="0">
              <a:solidFill>
                <a:srgbClr val="C00000"/>
              </a:solidFill>
            </a:endParaRPr>
          </a:p>
          <a:p>
            <a:pPr marL="609600" indent="-609600">
              <a:lnSpc>
                <a:spcPts val="1500"/>
              </a:lnSpc>
              <a:spcBef>
                <a:spcPct val="50000"/>
              </a:spcBef>
              <a:spcAft>
                <a:spcPts val="600"/>
              </a:spcAft>
              <a:buFontTx/>
              <a:buAutoNum type="romanUcPeriod"/>
            </a:pPr>
            <a:r>
              <a:rPr lang="de-DE" sz="1600" dirty="0" smtClean="0">
                <a:solidFill>
                  <a:srgbClr val="C00000"/>
                </a:solidFill>
              </a:rPr>
              <a:t>Zusammenfassung und Resümee</a:t>
            </a:r>
            <a:endParaRPr lang="de-DE" sz="1050" dirty="0" smtClean="0">
              <a:solidFill>
                <a:srgbClr val="C00000"/>
              </a:solidFill>
            </a:endParaRPr>
          </a:p>
        </p:txBody>
      </p:sp>
    </p:spTree>
    <p:extLst>
      <p:ext uri="{BB962C8B-B14F-4D97-AF65-F5344CB8AC3E}">
        <p14:creationId xmlns="" xmlns:p14="http://schemas.microsoft.com/office/powerpoint/2010/main" val="2040120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6630"/>
                                        </p:tgtEl>
                                        <p:attrNameLst>
                                          <p:attrName>style.visibility</p:attrName>
                                        </p:attrNameLst>
                                      </p:cBhvr>
                                      <p:to>
                                        <p:strVal val="visible"/>
                                      </p:to>
                                    </p:set>
                                    <p:animEffect transition="in" filter="wipe(up)">
                                      <p:cBhvr>
                                        <p:cTn id="10" dur="500"/>
                                        <p:tgtEl>
                                          <p:spTgt spid="26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66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632520" y="1700808"/>
            <a:ext cx="8496944" cy="4708981"/>
          </a:xfrm>
          <a:prstGeom prst="rect">
            <a:avLst/>
          </a:prstGeom>
          <a:effectLst>
            <a:outerShdw blurRad="50800" dist="38100" dir="2700000" algn="tl" rotWithShape="0">
              <a:prstClr val="black">
                <a:alpha val="40000"/>
              </a:prstClr>
            </a:outerShdw>
          </a:effectLst>
        </p:spPr>
        <p:txBody>
          <a:bodyPr wrap="square">
            <a:spAutoFit/>
          </a:bodyPr>
          <a:lstStyle/>
          <a:p>
            <a:pPr algn="ctr">
              <a:lnSpc>
                <a:spcPct val="150000"/>
              </a:lnSpc>
            </a:pPr>
            <a:r>
              <a:rPr lang="de-DE" sz="2000" i="1" dirty="0" smtClean="0">
                <a:solidFill>
                  <a:srgbClr val="262626"/>
                </a:solidFill>
              </a:rPr>
              <a:t>„</a:t>
            </a:r>
            <a:r>
              <a:rPr lang="de-DE" sz="2000" i="1" dirty="0" smtClean="0">
                <a:solidFill>
                  <a:srgbClr val="C00000"/>
                </a:solidFill>
              </a:rPr>
              <a:t>Die Gemeinde ist der Kernpunkt in meinem Stadtteil. Da sammelt man sich und da wird man aufgenommen oder auch nicht</a:t>
            </a:r>
            <a:r>
              <a:rPr lang="de-DE" sz="2000" i="1" dirty="0" smtClean="0">
                <a:solidFill>
                  <a:srgbClr val="262626"/>
                </a:solidFill>
              </a:rPr>
              <a:t>“</a:t>
            </a:r>
          </a:p>
          <a:p>
            <a:pPr algn="ctr">
              <a:lnSpc>
                <a:spcPct val="150000"/>
              </a:lnSpc>
            </a:pPr>
            <a:r>
              <a:rPr lang="de-DE" sz="2000" i="1" dirty="0" smtClean="0">
                <a:solidFill>
                  <a:srgbClr val="262626"/>
                </a:solidFill>
              </a:rPr>
              <a:t>-</a:t>
            </a:r>
          </a:p>
          <a:p>
            <a:pPr algn="ctr">
              <a:lnSpc>
                <a:spcPct val="150000"/>
              </a:lnSpc>
            </a:pPr>
            <a:r>
              <a:rPr lang="de-DE" sz="2000" i="1" dirty="0" smtClean="0">
                <a:solidFill>
                  <a:srgbClr val="262626"/>
                </a:solidFill>
              </a:rPr>
              <a:t>„</a:t>
            </a:r>
            <a:r>
              <a:rPr lang="de-DE" sz="2000" i="1" dirty="0" smtClean="0">
                <a:solidFill>
                  <a:srgbClr val="C00000"/>
                </a:solidFill>
              </a:rPr>
              <a:t>Da macht man nicht mehr die Kompromisse wie früher in den Dörfern und kleinen Gemeinden, das </a:t>
            </a:r>
            <a:r>
              <a:rPr lang="de-DE" sz="2000" i="1" dirty="0" err="1" smtClean="0">
                <a:solidFill>
                  <a:srgbClr val="C00000"/>
                </a:solidFill>
              </a:rPr>
              <a:t>Aufeinanderzugehen</a:t>
            </a:r>
            <a:r>
              <a:rPr lang="de-DE" sz="2000" i="1" dirty="0" smtClean="0">
                <a:solidFill>
                  <a:srgbClr val="C00000"/>
                </a:solidFill>
              </a:rPr>
              <a:t> ist nicht mehr</a:t>
            </a:r>
            <a:r>
              <a:rPr lang="de-DE" sz="2000" i="1" dirty="0" smtClean="0">
                <a:solidFill>
                  <a:srgbClr val="262626"/>
                </a:solidFill>
              </a:rPr>
              <a:t>“</a:t>
            </a:r>
          </a:p>
          <a:p>
            <a:pPr algn="ctr">
              <a:lnSpc>
                <a:spcPct val="150000"/>
              </a:lnSpc>
            </a:pPr>
            <a:r>
              <a:rPr lang="de-DE" sz="2000" i="1" dirty="0" smtClean="0">
                <a:solidFill>
                  <a:srgbClr val="262626"/>
                </a:solidFill>
              </a:rPr>
              <a:t>- </a:t>
            </a:r>
          </a:p>
          <a:p>
            <a:pPr algn="ctr">
              <a:lnSpc>
                <a:spcPct val="150000"/>
              </a:lnSpc>
            </a:pPr>
            <a:r>
              <a:rPr lang="de-DE" sz="2000" i="1" dirty="0">
                <a:solidFill>
                  <a:srgbClr val="262626"/>
                </a:solidFill>
              </a:rPr>
              <a:t>„</a:t>
            </a:r>
            <a:r>
              <a:rPr lang="de-DE" sz="2000" i="1" dirty="0">
                <a:solidFill>
                  <a:srgbClr val="C00000"/>
                </a:solidFill>
              </a:rPr>
              <a:t>Gemeinde kommt für mich aus Gemeinschaft und Gemeinschaft gibt es für mich dort nicht</a:t>
            </a:r>
            <a:r>
              <a:rPr lang="de-DE" sz="2000" i="1" dirty="0" smtClean="0">
                <a:solidFill>
                  <a:srgbClr val="262626"/>
                </a:solidFill>
              </a:rPr>
              <a:t>“</a:t>
            </a:r>
            <a:endParaRPr lang="de-DE" sz="2000" dirty="0">
              <a:solidFill>
                <a:srgbClr val="262626"/>
              </a:solidFill>
            </a:endParaRPr>
          </a:p>
        </p:txBody>
      </p:sp>
      <p:sp>
        <p:nvSpPr>
          <p:cNvPr id="5" name="Rectangle 1026"/>
          <p:cNvSpPr>
            <a:spLocks noChangeArrowheads="1"/>
          </p:cNvSpPr>
          <p:nvPr/>
        </p:nvSpPr>
        <p:spPr bwMode="auto">
          <a:xfrm>
            <a:off x="474462" y="612221"/>
            <a:ext cx="5918698"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r>
              <a:rPr kumimoji="1" lang="de-DE" sz="1400" b="0" dirty="0" smtClean="0">
                <a:solidFill>
                  <a:schemeClr val="bg2"/>
                </a:solidFill>
              </a:rPr>
              <a:t>2. Kontakt zur evangelischen Kirche</a:t>
            </a:r>
          </a:p>
          <a:p>
            <a:r>
              <a:rPr kumimoji="1" lang="de-DE" sz="1400" dirty="0" smtClean="0">
                <a:solidFill>
                  <a:srgbClr val="C00000"/>
                </a:solidFill>
              </a:rPr>
              <a:t>2.1 Erleben von Gemeinde</a:t>
            </a:r>
            <a:endParaRPr kumimoji="1" lang="de-DE" sz="1400" dirty="0">
              <a:solidFill>
                <a:srgbClr val="C00000"/>
              </a:solidFill>
            </a:endParaRPr>
          </a:p>
        </p:txBody>
      </p:sp>
    </p:spTree>
    <p:extLst>
      <p:ext uri="{BB962C8B-B14F-4D97-AF65-F5344CB8AC3E}">
        <p14:creationId xmlns="" xmlns:p14="http://schemas.microsoft.com/office/powerpoint/2010/main" val="13983108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27"/>
          <p:cNvSpPr txBox="1">
            <a:spLocks noChangeArrowheads="1"/>
          </p:cNvSpPr>
          <p:nvPr/>
        </p:nvSpPr>
        <p:spPr bwMode="auto">
          <a:xfrm>
            <a:off x="533400" y="1681063"/>
            <a:ext cx="8839200" cy="47397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Der </a:t>
            </a:r>
            <a:r>
              <a:rPr lang="de-DE" sz="1400" dirty="0" smtClean="0">
                <a:solidFill>
                  <a:srgbClr val="262626"/>
                </a:solidFill>
              </a:rPr>
              <a:t>Begriff der Gemeinde </a:t>
            </a:r>
            <a:r>
              <a:rPr lang="de-DE" sz="1400" b="0" dirty="0" smtClean="0">
                <a:solidFill>
                  <a:srgbClr val="262626"/>
                </a:solidFill>
              </a:rPr>
              <a:t>ist bei den Teilnehmern </a:t>
            </a:r>
            <a:r>
              <a:rPr lang="de-DE" sz="1400" dirty="0" smtClean="0">
                <a:solidFill>
                  <a:srgbClr val="262626"/>
                </a:solidFill>
              </a:rPr>
              <a:t>grundsätzlich positiv besetzt</a:t>
            </a:r>
            <a:r>
              <a:rPr lang="de-DE" sz="1400" b="0" dirty="0" smtClean="0">
                <a:solidFill>
                  <a:srgbClr val="262626"/>
                </a:solidFill>
              </a:rPr>
              <a:t>. </a:t>
            </a:r>
            <a:r>
              <a:rPr lang="de-DE" sz="1400" dirty="0" smtClean="0">
                <a:solidFill>
                  <a:srgbClr val="262626"/>
                </a:solidFill>
              </a:rPr>
              <a:t>Gemeinde</a:t>
            </a:r>
            <a:r>
              <a:rPr lang="de-DE" sz="1400" b="0" dirty="0" smtClean="0">
                <a:solidFill>
                  <a:srgbClr val="262626"/>
                </a:solidFill>
              </a:rPr>
              <a:t> sehen sie oft in </a:t>
            </a:r>
            <a:r>
              <a:rPr lang="de-DE" sz="1400" dirty="0" smtClean="0">
                <a:solidFill>
                  <a:srgbClr val="262626"/>
                </a:solidFill>
              </a:rPr>
              <a:t>Zusammenhang mit Gemeinschaft und Zusammengehörig-keit </a:t>
            </a:r>
            <a:r>
              <a:rPr lang="de-DE" sz="1400" b="0" dirty="0" smtClean="0">
                <a:solidFill>
                  <a:srgbClr val="262626"/>
                </a:solidFill>
              </a:rPr>
              <a:t>„</a:t>
            </a:r>
            <a:r>
              <a:rPr lang="de-DE" sz="1400" b="0" i="1" dirty="0" smtClean="0">
                <a:solidFill>
                  <a:srgbClr val="262626"/>
                </a:solidFill>
              </a:rPr>
              <a:t>Finde den Gedanken gut, Teil einer Gemeinschaft zu sein</a:t>
            </a:r>
            <a:r>
              <a:rPr lang="de-DE" sz="1400" b="0" dirty="0" smtClean="0">
                <a:solidFill>
                  <a:srgbClr val="262626"/>
                </a:solidFill>
              </a:rPr>
              <a:t>“.</a:t>
            </a:r>
          </a:p>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Allerdings wird </a:t>
            </a:r>
            <a:r>
              <a:rPr lang="de-DE" sz="1400" dirty="0" smtClean="0">
                <a:solidFill>
                  <a:srgbClr val="262626"/>
                </a:solidFill>
              </a:rPr>
              <a:t>von vielen diese Gemeinschaft nicht (mehr) erlebt</a:t>
            </a:r>
            <a:r>
              <a:rPr lang="de-DE" sz="1400" b="0" dirty="0" smtClean="0">
                <a:solidFill>
                  <a:srgbClr val="262626"/>
                </a:solidFill>
              </a:rPr>
              <a:t>. Eine Zugehörigkeit zur Gemeinde empfinden nur wenige. Wenn sie da ist, findet sie häufiger „</a:t>
            </a:r>
            <a:r>
              <a:rPr lang="de-DE" sz="1400" b="0" i="1" dirty="0" smtClean="0">
                <a:solidFill>
                  <a:srgbClr val="262626"/>
                </a:solidFill>
              </a:rPr>
              <a:t>nur noch über die Kinder</a:t>
            </a:r>
            <a:r>
              <a:rPr lang="de-DE" sz="1400" b="0" dirty="0" smtClean="0">
                <a:solidFill>
                  <a:srgbClr val="262626"/>
                </a:solidFill>
              </a:rPr>
              <a:t>“ statt. So ist Gemeinde für sie dann ein (formaler) „</a:t>
            </a:r>
            <a:r>
              <a:rPr lang="de-DE" sz="1400" b="0" i="1" dirty="0" smtClean="0">
                <a:solidFill>
                  <a:srgbClr val="262626"/>
                </a:solidFill>
              </a:rPr>
              <a:t>Zusammenschluss evangelischer Menschen</a:t>
            </a:r>
            <a:r>
              <a:rPr lang="de-DE" sz="1400" b="0" dirty="0" smtClean="0">
                <a:solidFill>
                  <a:srgbClr val="262626"/>
                </a:solidFill>
              </a:rPr>
              <a:t>“ oder „</a:t>
            </a:r>
            <a:r>
              <a:rPr lang="de-DE" sz="1400" b="0" i="1" dirty="0" smtClean="0">
                <a:solidFill>
                  <a:srgbClr val="262626"/>
                </a:solidFill>
              </a:rPr>
              <a:t>eher eine Ortsbegrenzung</a:t>
            </a:r>
            <a:r>
              <a:rPr lang="de-DE" sz="1400" b="0" dirty="0" smtClean="0">
                <a:solidFill>
                  <a:srgbClr val="262626"/>
                </a:solidFill>
              </a:rPr>
              <a:t>“. </a:t>
            </a:r>
          </a:p>
          <a:p>
            <a:pPr marL="285750" indent="-285750">
              <a:spcBef>
                <a:spcPct val="50000"/>
              </a:spcBef>
              <a:spcAft>
                <a:spcPts val="600"/>
              </a:spcAft>
              <a:buClr>
                <a:srgbClr val="E22B00"/>
              </a:buClr>
              <a:buFont typeface="Wingdings" pitchFamily="2" charset="2"/>
              <a:buChar char="Ø"/>
            </a:pPr>
            <a:r>
              <a:rPr lang="de-DE" sz="1400" dirty="0" smtClean="0">
                <a:solidFill>
                  <a:srgbClr val="262626"/>
                </a:solidFill>
              </a:rPr>
              <a:t>Diejenigen</a:t>
            </a:r>
            <a:r>
              <a:rPr lang="de-DE" sz="1400" b="0" dirty="0" smtClean="0">
                <a:solidFill>
                  <a:srgbClr val="262626"/>
                </a:solidFill>
              </a:rPr>
              <a:t>, die sich </a:t>
            </a:r>
            <a:r>
              <a:rPr lang="de-DE" sz="1400" dirty="0" smtClean="0">
                <a:solidFill>
                  <a:srgbClr val="262626"/>
                </a:solidFill>
              </a:rPr>
              <a:t>ihrer Gemeinde zugehörig</a:t>
            </a:r>
            <a:r>
              <a:rPr lang="de-DE" sz="1400" b="0" dirty="0" smtClean="0">
                <a:solidFill>
                  <a:srgbClr val="262626"/>
                </a:solidFill>
              </a:rPr>
              <a:t> fühlen, nehmen dann den Kreis der Zugehörigen </a:t>
            </a:r>
            <a:r>
              <a:rPr lang="de-DE" sz="1400" dirty="0" smtClean="0">
                <a:solidFill>
                  <a:srgbClr val="262626"/>
                </a:solidFill>
              </a:rPr>
              <a:t>als „Closed Shop“ wahr</a:t>
            </a:r>
            <a:r>
              <a:rPr lang="de-DE" sz="1400" b="0" dirty="0" smtClean="0">
                <a:solidFill>
                  <a:srgbClr val="262626"/>
                </a:solidFill>
              </a:rPr>
              <a:t>: „</a:t>
            </a:r>
            <a:r>
              <a:rPr lang="de-DE" sz="1400" b="0" i="1" dirty="0" smtClean="0">
                <a:solidFill>
                  <a:srgbClr val="262626"/>
                </a:solidFill>
              </a:rPr>
              <a:t>Fühle mich recht stark meiner Kirchengemeinde zugehörig. Das Problem ist nur, man bildet eine verschworene Gemeinschaft … einen harten Kern und dann gibt es die drum rum drapierten und dann die, die völlig außen vor stehen. Die sind aber auch gar nicht mehr im Sichtfeld, also ich habe das Gefühl, die Kirche beschäftigt sich mit diesen 50-60, die das Zepter hochhalten</a:t>
            </a:r>
            <a:r>
              <a:rPr lang="de-DE" sz="1400" b="0" dirty="0" smtClean="0">
                <a:solidFill>
                  <a:srgbClr val="262626"/>
                </a:solidFill>
              </a:rPr>
              <a:t>“; „</a:t>
            </a:r>
            <a:r>
              <a:rPr lang="de-DE" sz="1400" b="0" i="1" dirty="0" smtClean="0">
                <a:solidFill>
                  <a:srgbClr val="262626"/>
                </a:solidFill>
              </a:rPr>
              <a:t>da sehe ich eigentlich so ein Kernproblem, dass sich die Kirche scheinbar immer mehr um sich selber dreht oder um ihren innersten Kreis und sie halt auch jede Menge Leute in ihrer Drehbewegung verliert</a:t>
            </a:r>
            <a:r>
              <a:rPr lang="de-DE" sz="1400" b="0" dirty="0" smtClean="0">
                <a:solidFill>
                  <a:srgbClr val="262626"/>
                </a:solidFill>
              </a:rPr>
              <a:t>“.</a:t>
            </a:r>
          </a:p>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Die </a:t>
            </a:r>
            <a:r>
              <a:rPr lang="de-DE" sz="1400" dirty="0" smtClean="0">
                <a:solidFill>
                  <a:srgbClr val="262626"/>
                </a:solidFill>
              </a:rPr>
              <a:t>Ursachen dieses Gemeindeerlebens </a:t>
            </a:r>
            <a:r>
              <a:rPr lang="de-DE" sz="1400" b="0" dirty="0" smtClean="0">
                <a:solidFill>
                  <a:srgbClr val="262626"/>
                </a:solidFill>
              </a:rPr>
              <a:t>werden in der </a:t>
            </a:r>
            <a:r>
              <a:rPr lang="de-DE" sz="1400" dirty="0" smtClean="0">
                <a:solidFill>
                  <a:srgbClr val="262626"/>
                </a:solidFill>
              </a:rPr>
              <a:t>stärkeren Anonymität </a:t>
            </a:r>
            <a:r>
              <a:rPr lang="de-DE" sz="1400" b="0" dirty="0" smtClean="0">
                <a:solidFill>
                  <a:srgbClr val="262626"/>
                </a:solidFill>
              </a:rPr>
              <a:t>größerer oder städtischer Gemeinden gesehen, in der </a:t>
            </a:r>
            <a:r>
              <a:rPr lang="de-DE" sz="1400" dirty="0" smtClean="0">
                <a:solidFill>
                  <a:srgbClr val="262626"/>
                </a:solidFill>
              </a:rPr>
              <a:t>Individualisierung der Gesellschaft </a:t>
            </a:r>
            <a:r>
              <a:rPr lang="de-DE" sz="1400" b="0" dirty="0" smtClean="0">
                <a:solidFill>
                  <a:srgbClr val="262626"/>
                </a:solidFill>
              </a:rPr>
              <a:t>(„</a:t>
            </a:r>
            <a:r>
              <a:rPr lang="de-DE" sz="1400" b="0" i="1" dirty="0" smtClean="0">
                <a:solidFill>
                  <a:srgbClr val="262626"/>
                </a:solidFill>
              </a:rPr>
              <a:t>keine Kompromisse</a:t>
            </a:r>
            <a:r>
              <a:rPr lang="de-DE" sz="1400" b="0" dirty="0" smtClean="0">
                <a:solidFill>
                  <a:srgbClr val="262626"/>
                </a:solidFill>
              </a:rPr>
              <a:t>“) und in der </a:t>
            </a:r>
            <a:r>
              <a:rPr lang="de-DE" sz="1400" dirty="0" smtClean="0">
                <a:solidFill>
                  <a:srgbClr val="262626"/>
                </a:solidFill>
              </a:rPr>
              <a:t>mangelnden Wahrnehmung von gemeindebildenden Ange-boten </a:t>
            </a:r>
            <a:r>
              <a:rPr lang="de-DE" sz="1400" b="0" dirty="0" smtClean="0">
                <a:solidFill>
                  <a:srgbClr val="262626"/>
                </a:solidFill>
              </a:rPr>
              <a:t>(„</a:t>
            </a:r>
            <a:r>
              <a:rPr lang="de-DE" sz="1400" b="0" i="1" dirty="0" smtClean="0">
                <a:solidFill>
                  <a:srgbClr val="262626"/>
                </a:solidFill>
              </a:rPr>
              <a:t>außer Osterfeuer bekommt man so groß in unserer Gemeinde nichts mehr mit</a:t>
            </a:r>
            <a:r>
              <a:rPr lang="de-DE" sz="1400" b="0" dirty="0" smtClean="0">
                <a:solidFill>
                  <a:srgbClr val="262626"/>
                </a:solidFill>
              </a:rPr>
              <a:t>“).</a:t>
            </a:r>
          </a:p>
        </p:txBody>
      </p:sp>
      <p:sp>
        <p:nvSpPr>
          <p:cNvPr id="6" name="Rectangle 1026"/>
          <p:cNvSpPr>
            <a:spLocks noChangeArrowheads="1"/>
          </p:cNvSpPr>
          <p:nvPr/>
        </p:nvSpPr>
        <p:spPr bwMode="auto">
          <a:xfrm>
            <a:off x="474462" y="612221"/>
            <a:ext cx="5918698"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r>
              <a:rPr kumimoji="1" lang="de-DE" sz="1400" b="0" dirty="0" smtClean="0">
                <a:solidFill>
                  <a:schemeClr val="bg2"/>
                </a:solidFill>
              </a:rPr>
              <a:t>2. Kontakt zur evangelischen Kirche</a:t>
            </a:r>
          </a:p>
          <a:p>
            <a:r>
              <a:rPr kumimoji="1" lang="de-DE" sz="1400" dirty="0" smtClean="0">
                <a:solidFill>
                  <a:srgbClr val="C00000"/>
                </a:solidFill>
              </a:rPr>
              <a:t>2.1 Erleben von Gemeinde</a:t>
            </a:r>
            <a:endParaRPr kumimoji="1" lang="de-DE" sz="1400" dirty="0">
              <a:solidFill>
                <a:srgbClr val="C00000"/>
              </a:solidFill>
            </a:endParaRPr>
          </a:p>
        </p:txBody>
      </p:sp>
    </p:spTree>
    <p:extLst>
      <p:ext uri="{BB962C8B-B14F-4D97-AF65-F5344CB8AC3E}">
        <p14:creationId xmlns="" xmlns:p14="http://schemas.microsoft.com/office/powerpoint/2010/main" val="172539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632520" y="1700808"/>
            <a:ext cx="8496944" cy="4708981"/>
          </a:xfrm>
          <a:prstGeom prst="rect">
            <a:avLst/>
          </a:prstGeom>
          <a:effectLst>
            <a:outerShdw blurRad="50800" dist="38100" dir="2700000" algn="tl" rotWithShape="0">
              <a:prstClr val="black">
                <a:alpha val="40000"/>
              </a:prstClr>
            </a:outerShdw>
          </a:effectLst>
        </p:spPr>
        <p:txBody>
          <a:bodyPr wrap="square">
            <a:spAutoFit/>
          </a:bodyPr>
          <a:lstStyle/>
          <a:p>
            <a:pPr algn="ctr">
              <a:lnSpc>
                <a:spcPct val="150000"/>
              </a:lnSpc>
            </a:pPr>
            <a:r>
              <a:rPr lang="de-DE" sz="2000" i="1" dirty="0" smtClean="0">
                <a:solidFill>
                  <a:srgbClr val="262626"/>
                </a:solidFill>
              </a:rPr>
              <a:t>„</a:t>
            </a:r>
            <a:r>
              <a:rPr lang="de-DE" sz="2000" i="1" dirty="0" smtClean="0">
                <a:solidFill>
                  <a:srgbClr val="C00000"/>
                </a:solidFill>
              </a:rPr>
              <a:t>Die Bibel sollte ein Religiöser schon einordnen … können und eine grobe Inhaltsangabe wiedergeben</a:t>
            </a:r>
            <a:r>
              <a:rPr lang="de-DE" sz="2000" i="1" dirty="0" smtClean="0">
                <a:solidFill>
                  <a:srgbClr val="262626"/>
                </a:solidFill>
              </a:rPr>
              <a:t>“</a:t>
            </a:r>
          </a:p>
          <a:p>
            <a:pPr algn="ctr">
              <a:lnSpc>
                <a:spcPct val="150000"/>
              </a:lnSpc>
            </a:pPr>
            <a:r>
              <a:rPr lang="de-DE" sz="2000" i="1" dirty="0" smtClean="0">
                <a:solidFill>
                  <a:srgbClr val="262626"/>
                </a:solidFill>
              </a:rPr>
              <a:t>-</a:t>
            </a:r>
          </a:p>
          <a:p>
            <a:pPr algn="ctr">
              <a:lnSpc>
                <a:spcPct val="150000"/>
              </a:lnSpc>
            </a:pPr>
            <a:r>
              <a:rPr lang="de-DE" sz="2000" i="1" dirty="0" smtClean="0">
                <a:solidFill>
                  <a:srgbClr val="262626"/>
                </a:solidFill>
              </a:rPr>
              <a:t>„</a:t>
            </a:r>
            <a:r>
              <a:rPr lang="de-DE" sz="2000" i="1" dirty="0" smtClean="0">
                <a:solidFill>
                  <a:srgbClr val="C00000"/>
                </a:solidFill>
              </a:rPr>
              <a:t>Das Religiöse ist für mich etwas Künstliches, das mit Moral zu tun hat, Glaube ist für mich was, was im Inneren stattfindet</a:t>
            </a:r>
            <a:r>
              <a:rPr lang="de-DE" sz="2000" i="1" dirty="0" smtClean="0">
                <a:solidFill>
                  <a:srgbClr val="262626"/>
                </a:solidFill>
              </a:rPr>
              <a:t>“</a:t>
            </a:r>
          </a:p>
          <a:p>
            <a:pPr algn="ctr">
              <a:lnSpc>
                <a:spcPct val="150000"/>
              </a:lnSpc>
            </a:pPr>
            <a:r>
              <a:rPr lang="de-DE" sz="2000" i="1" dirty="0" smtClean="0">
                <a:solidFill>
                  <a:srgbClr val="262626"/>
                </a:solidFill>
              </a:rPr>
              <a:t>- </a:t>
            </a:r>
          </a:p>
          <a:p>
            <a:pPr algn="ctr">
              <a:lnSpc>
                <a:spcPct val="150000"/>
              </a:lnSpc>
            </a:pPr>
            <a:r>
              <a:rPr lang="de-DE" sz="2000" i="1" dirty="0" smtClean="0">
                <a:solidFill>
                  <a:srgbClr val="262626"/>
                </a:solidFill>
              </a:rPr>
              <a:t>„</a:t>
            </a:r>
            <a:r>
              <a:rPr lang="de-DE" sz="2000" i="1" dirty="0" smtClean="0">
                <a:solidFill>
                  <a:srgbClr val="C00000"/>
                </a:solidFill>
              </a:rPr>
              <a:t>Religiös ist auch Regeln befolgen. Bei anderen Religionen kann man eindeutiger sagen, wer religiös ist, weil die mehr Regeln haben</a:t>
            </a:r>
            <a:r>
              <a:rPr lang="de-DE" sz="2000" i="1" dirty="0" smtClean="0">
                <a:solidFill>
                  <a:srgbClr val="262626"/>
                </a:solidFill>
              </a:rPr>
              <a:t>“</a:t>
            </a:r>
            <a:endParaRPr lang="de-DE" sz="2000" dirty="0">
              <a:solidFill>
                <a:srgbClr val="262626"/>
              </a:solidFill>
            </a:endParaRPr>
          </a:p>
        </p:txBody>
      </p:sp>
      <p:sp>
        <p:nvSpPr>
          <p:cNvPr id="4" name="Rectangle 1026"/>
          <p:cNvSpPr>
            <a:spLocks noChangeArrowheads="1"/>
          </p:cNvSpPr>
          <p:nvPr/>
        </p:nvSpPr>
        <p:spPr bwMode="auto">
          <a:xfrm>
            <a:off x="474462" y="612221"/>
            <a:ext cx="5918698"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r>
              <a:rPr kumimoji="1" lang="de-DE" sz="1400" b="0" dirty="0" smtClean="0">
                <a:solidFill>
                  <a:schemeClr val="bg2"/>
                </a:solidFill>
              </a:rPr>
              <a:t>2. Kontakt zur evangelischen Kirche</a:t>
            </a:r>
          </a:p>
          <a:p>
            <a:r>
              <a:rPr kumimoji="1" lang="de-DE" sz="1400" dirty="0" smtClean="0">
                <a:solidFill>
                  <a:srgbClr val="C00000"/>
                </a:solidFill>
              </a:rPr>
              <a:t>2.2 Vorstellung zu Religiosität</a:t>
            </a:r>
            <a:endParaRPr kumimoji="1" lang="de-DE" sz="1400" dirty="0">
              <a:solidFill>
                <a:srgbClr val="C00000"/>
              </a:solidFill>
            </a:endParaRPr>
          </a:p>
        </p:txBody>
      </p:sp>
    </p:spTree>
    <p:extLst>
      <p:ext uri="{BB962C8B-B14F-4D97-AF65-F5344CB8AC3E}">
        <p14:creationId xmlns="" xmlns:p14="http://schemas.microsoft.com/office/powerpoint/2010/main" val="23627610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27"/>
          <p:cNvSpPr txBox="1">
            <a:spLocks noChangeArrowheads="1"/>
          </p:cNvSpPr>
          <p:nvPr/>
        </p:nvSpPr>
        <p:spPr bwMode="auto">
          <a:xfrm>
            <a:off x="533400" y="1628800"/>
            <a:ext cx="8839200" cy="49859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a:t>
            </a:r>
            <a:r>
              <a:rPr lang="de-DE" sz="1400" dirty="0" smtClean="0">
                <a:solidFill>
                  <a:srgbClr val="262626"/>
                </a:solidFill>
              </a:rPr>
              <a:t>Religiosität</a:t>
            </a:r>
            <a:r>
              <a:rPr lang="de-DE" sz="1400" b="0" dirty="0" smtClean="0">
                <a:solidFill>
                  <a:srgbClr val="262626"/>
                </a:solidFill>
              </a:rPr>
              <a:t>“ ist für viele Teilnehmer ein </a:t>
            </a:r>
            <a:r>
              <a:rPr lang="de-DE" sz="1400" dirty="0" smtClean="0">
                <a:solidFill>
                  <a:srgbClr val="262626"/>
                </a:solidFill>
              </a:rPr>
              <a:t>eher sperriger Begriff</a:t>
            </a:r>
            <a:r>
              <a:rPr lang="de-DE" sz="1400" b="0" dirty="0" smtClean="0">
                <a:solidFill>
                  <a:srgbClr val="262626"/>
                </a:solidFill>
              </a:rPr>
              <a:t>, den sie oft nicht einord-nen oder erklären können („</a:t>
            </a:r>
            <a:r>
              <a:rPr lang="de-DE" sz="1400" b="0" i="1" dirty="0" smtClean="0">
                <a:solidFill>
                  <a:srgbClr val="262626"/>
                </a:solidFill>
              </a:rPr>
              <a:t>das ist bei jedem anders .. mit Sicherheit gibt es da was, da ist was, nur kann ich es nicht erklären</a:t>
            </a:r>
            <a:r>
              <a:rPr lang="de-DE" sz="1400" b="0" dirty="0" smtClean="0">
                <a:solidFill>
                  <a:srgbClr val="262626"/>
                </a:solidFill>
              </a:rPr>
              <a:t>“; „</a:t>
            </a:r>
            <a:r>
              <a:rPr lang="de-DE" sz="1400" b="0" i="1" dirty="0" smtClean="0">
                <a:solidFill>
                  <a:srgbClr val="262626"/>
                </a:solidFill>
              </a:rPr>
              <a:t>ich frage mich gerade, ob ich religiös bin, spontan würde ich sagen nein</a:t>
            </a:r>
            <a:r>
              <a:rPr lang="de-DE" sz="1400" b="0" dirty="0" smtClean="0">
                <a:solidFill>
                  <a:srgbClr val="262626"/>
                </a:solidFill>
              </a:rPr>
              <a:t>“; „</a:t>
            </a:r>
            <a:r>
              <a:rPr lang="de-DE" sz="1400" b="0" i="1" dirty="0" smtClean="0">
                <a:solidFill>
                  <a:srgbClr val="262626"/>
                </a:solidFill>
              </a:rPr>
              <a:t>das Gefühl von Religiosität hat nichts mit der Kirche zu </a:t>
            </a:r>
            <a:r>
              <a:rPr lang="de-DE" sz="1400" b="0" i="1" dirty="0">
                <a:solidFill>
                  <a:srgbClr val="262626"/>
                </a:solidFill>
              </a:rPr>
              <a:t>tun</a:t>
            </a:r>
            <a:r>
              <a:rPr lang="de-DE" sz="1400" b="0" dirty="0" smtClean="0">
                <a:solidFill>
                  <a:srgbClr val="262626"/>
                </a:solidFill>
              </a:rPr>
              <a:t>“. </a:t>
            </a:r>
            <a:br>
              <a:rPr lang="de-DE" sz="1400" b="0" dirty="0" smtClean="0">
                <a:solidFill>
                  <a:srgbClr val="262626"/>
                </a:solidFill>
              </a:rPr>
            </a:br>
            <a:r>
              <a:rPr lang="de-DE" sz="1400" b="0" dirty="0" smtClean="0">
                <a:solidFill>
                  <a:srgbClr val="262626"/>
                </a:solidFill>
              </a:rPr>
              <a:t/>
            </a:r>
            <a:br>
              <a:rPr lang="de-DE" sz="1400" b="0" dirty="0" smtClean="0">
                <a:solidFill>
                  <a:srgbClr val="262626"/>
                </a:solidFill>
              </a:rPr>
            </a:br>
            <a:r>
              <a:rPr lang="de-DE" sz="1400" b="0" dirty="0" smtClean="0">
                <a:solidFill>
                  <a:srgbClr val="262626"/>
                </a:solidFill>
              </a:rPr>
              <a:t>So ist es </a:t>
            </a:r>
            <a:r>
              <a:rPr lang="de-DE" sz="1400" dirty="0" smtClean="0">
                <a:solidFill>
                  <a:srgbClr val="262626"/>
                </a:solidFill>
              </a:rPr>
              <a:t>eher eine Ausnahme</a:t>
            </a:r>
            <a:r>
              <a:rPr lang="de-DE" sz="1400" b="0" dirty="0" smtClean="0">
                <a:solidFill>
                  <a:srgbClr val="262626"/>
                </a:solidFill>
              </a:rPr>
              <a:t>, wenn jemand für sich </a:t>
            </a:r>
            <a:r>
              <a:rPr lang="de-DE" sz="1400" dirty="0" smtClean="0">
                <a:solidFill>
                  <a:srgbClr val="262626"/>
                </a:solidFill>
              </a:rPr>
              <a:t>eine Erklärung formulieren </a:t>
            </a:r>
            <a:r>
              <a:rPr lang="de-DE" sz="1400" b="0" dirty="0" smtClean="0">
                <a:solidFill>
                  <a:srgbClr val="262626"/>
                </a:solidFill>
              </a:rPr>
              <a:t>kann: „</a:t>
            </a:r>
            <a:r>
              <a:rPr lang="de-DE" sz="1400" b="0" i="1" dirty="0">
                <a:solidFill>
                  <a:srgbClr val="262626"/>
                </a:solidFill>
              </a:rPr>
              <a:t>Taufe und alles, was mit dem Leben zusammenhängt. Ob es Geburt ist, Tod, Sterben, alles das, was man nicht so erklären kann. Was eben so mächtig ist, was das Leben unmittelbar betrifft, das hat für mich was mit Religiosität zu tun</a:t>
            </a:r>
            <a:r>
              <a:rPr lang="de-DE" sz="1400" b="0" dirty="0" smtClean="0">
                <a:solidFill>
                  <a:srgbClr val="262626"/>
                </a:solidFill>
              </a:rPr>
              <a:t>“. </a:t>
            </a:r>
            <a:endParaRPr lang="de-DE" sz="1400" b="0" dirty="0">
              <a:solidFill>
                <a:srgbClr val="262626"/>
              </a:solidFill>
            </a:endParaRPr>
          </a:p>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Es </a:t>
            </a:r>
            <a:r>
              <a:rPr lang="de-DE" sz="1400" b="0" dirty="0">
                <a:solidFill>
                  <a:srgbClr val="262626"/>
                </a:solidFill>
              </a:rPr>
              <a:t>ist ein </a:t>
            </a:r>
            <a:r>
              <a:rPr lang="de-DE" sz="1400" dirty="0">
                <a:solidFill>
                  <a:srgbClr val="262626"/>
                </a:solidFill>
              </a:rPr>
              <a:t>Begriff</a:t>
            </a:r>
            <a:r>
              <a:rPr lang="de-DE" sz="1400" b="0" dirty="0">
                <a:solidFill>
                  <a:srgbClr val="262626"/>
                </a:solidFill>
              </a:rPr>
              <a:t>, zu dem die Befragten </a:t>
            </a:r>
            <a:r>
              <a:rPr lang="de-DE" sz="1400" dirty="0" smtClean="0">
                <a:solidFill>
                  <a:srgbClr val="262626"/>
                </a:solidFill>
              </a:rPr>
              <a:t>oft keine </a:t>
            </a:r>
            <a:r>
              <a:rPr lang="de-DE" sz="1400" dirty="0">
                <a:solidFill>
                  <a:srgbClr val="262626"/>
                </a:solidFill>
              </a:rPr>
              <a:t>oder zumindest keine positiven </a:t>
            </a:r>
            <a:r>
              <a:rPr lang="de-DE" sz="1400" dirty="0" smtClean="0">
                <a:solidFill>
                  <a:srgbClr val="262626"/>
                </a:solidFill>
              </a:rPr>
              <a:t>An-knüpfungspunkte </a:t>
            </a:r>
            <a:r>
              <a:rPr lang="de-DE" sz="1400" b="0" dirty="0" smtClean="0">
                <a:solidFill>
                  <a:srgbClr val="262626"/>
                </a:solidFill>
              </a:rPr>
              <a:t>haben („</a:t>
            </a:r>
            <a:r>
              <a:rPr lang="de-DE" sz="1400" b="0" i="1" dirty="0" smtClean="0">
                <a:solidFill>
                  <a:srgbClr val="262626"/>
                </a:solidFill>
              </a:rPr>
              <a:t>also Religiosität ist für mich ein total negatives Wort, ich denke an die ev. Kirche und mir fällt Religiosität ein, weil ich finde, das ist nie gelebter Glaube</a:t>
            </a:r>
            <a:r>
              <a:rPr lang="de-DE" sz="1400" b="0" dirty="0" smtClean="0">
                <a:solidFill>
                  <a:srgbClr val="262626"/>
                </a:solidFill>
              </a:rPr>
              <a:t>“; „</a:t>
            </a:r>
            <a:r>
              <a:rPr lang="de-DE" sz="1400" b="0" i="1" dirty="0" smtClean="0">
                <a:solidFill>
                  <a:srgbClr val="262626"/>
                </a:solidFill>
              </a:rPr>
              <a:t>Religiosität? Die </a:t>
            </a:r>
            <a:r>
              <a:rPr lang="de-DE" sz="1400" b="0" i="1" dirty="0">
                <a:solidFill>
                  <a:srgbClr val="262626"/>
                </a:solidFill>
              </a:rPr>
              <a:t>Kirche hat sich irgendwie so ein bisschen entfernt mit ihrer Sprache, mit ihrer Spiritualität, die ich unterstelle. Die hat sich entfernt von mir oder ich habe mich von der Kirche </a:t>
            </a:r>
            <a:r>
              <a:rPr lang="de-DE" sz="1400" b="0" i="1" dirty="0" smtClean="0">
                <a:solidFill>
                  <a:srgbClr val="262626"/>
                </a:solidFill>
              </a:rPr>
              <a:t>entfernt“</a:t>
            </a:r>
            <a:r>
              <a:rPr lang="de-DE" sz="1400" b="0" dirty="0" smtClean="0">
                <a:solidFill>
                  <a:srgbClr val="262626"/>
                </a:solidFill>
              </a:rPr>
              <a:t>). </a:t>
            </a:r>
          </a:p>
          <a:p>
            <a:pPr marL="285750" indent="-285750">
              <a:spcBef>
                <a:spcPct val="50000"/>
              </a:spcBef>
              <a:spcAft>
                <a:spcPts val="600"/>
              </a:spcAft>
              <a:buClr>
                <a:srgbClr val="E22B00"/>
              </a:buClr>
              <a:buFont typeface="Wingdings" pitchFamily="2" charset="2"/>
              <a:buChar char="Ø"/>
            </a:pPr>
            <a:r>
              <a:rPr lang="de-DE" sz="1400" dirty="0" smtClean="0">
                <a:solidFill>
                  <a:srgbClr val="262626"/>
                </a:solidFill>
              </a:rPr>
              <a:t>Religiosität</a:t>
            </a:r>
            <a:r>
              <a:rPr lang="de-DE" sz="1400" b="0" dirty="0" smtClean="0">
                <a:solidFill>
                  <a:srgbClr val="262626"/>
                </a:solidFill>
              </a:rPr>
              <a:t> </a:t>
            </a:r>
            <a:r>
              <a:rPr lang="de-DE" sz="1400" b="0" dirty="0">
                <a:solidFill>
                  <a:srgbClr val="262626"/>
                </a:solidFill>
              </a:rPr>
              <a:t>wird </a:t>
            </a:r>
            <a:r>
              <a:rPr lang="de-DE" sz="1400" b="0" dirty="0" smtClean="0">
                <a:solidFill>
                  <a:srgbClr val="262626"/>
                </a:solidFill>
              </a:rPr>
              <a:t>auch als „</a:t>
            </a:r>
            <a:r>
              <a:rPr lang="de-DE" sz="1400" i="1" dirty="0" smtClean="0">
                <a:solidFill>
                  <a:srgbClr val="262626"/>
                </a:solidFill>
              </a:rPr>
              <a:t>zu bestimmend</a:t>
            </a:r>
            <a:r>
              <a:rPr lang="de-DE" sz="1400" b="0" dirty="0" smtClean="0">
                <a:solidFill>
                  <a:srgbClr val="262626"/>
                </a:solidFill>
              </a:rPr>
              <a:t>“ empfunden und </a:t>
            </a:r>
            <a:r>
              <a:rPr lang="de-DE" sz="1400" b="0" dirty="0">
                <a:solidFill>
                  <a:srgbClr val="262626"/>
                </a:solidFill>
              </a:rPr>
              <a:t>sehr </a:t>
            </a:r>
            <a:r>
              <a:rPr lang="de-DE" sz="1400" dirty="0">
                <a:solidFill>
                  <a:srgbClr val="262626"/>
                </a:solidFill>
              </a:rPr>
              <a:t>mit Regeln und Wissen </a:t>
            </a:r>
            <a:r>
              <a:rPr lang="de-DE" sz="1400" b="0" dirty="0">
                <a:solidFill>
                  <a:srgbClr val="262626"/>
                </a:solidFill>
              </a:rPr>
              <a:t>in Verbindung </a:t>
            </a:r>
            <a:r>
              <a:rPr lang="de-DE" sz="1400" b="0" dirty="0" smtClean="0">
                <a:solidFill>
                  <a:srgbClr val="262626"/>
                </a:solidFill>
              </a:rPr>
              <a:t>gebracht („</a:t>
            </a:r>
            <a:r>
              <a:rPr lang="de-DE" sz="1400" b="0" i="1" dirty="0" smtClean="0">
                <a:solidFill>
                  <a:srgbClr val="262626"/>
                </a:solidFill>
              </a:rPr>
              <a:t>mein Mann ist religiös, … der liest viel … ihn könnte man fragen, was man wollte, er könnte glaube ich alles über die Kirche, den Glauben, beant-worten</a:t>
            </a:r>
            <a:r>
              <a:rPr lang="de-DE" sz="1400" b="0" dirty="0" smtClean="0">
                <a:solidFill>
                  <a:srgbClr val="262626"/>
                </a:solidFill>
              </a:rPr>
              <a:t>“). Es gibt </a:t>
            </a:r>
            <a:r>
              <a:rPr lang="de-DE" sz="1400" dirty="0" smtClean="0">
                <a:solidFill>
                  <a:srgbClr val="262626"/>
                </a:solidFill>
              </a:rPr>
              <a:t>nur wenige Bilder oder Symbole</a:t>
            </a:r>
            <a:r>
              <a:rPr lang="de-DE" sz="1400" b="0" dirty="0" smtClean="0">
                <a:solidFill>
                  <a:srgbClr val="262626"/>
                </a:solidFill>
              </a:rPr>
              <a:t>, die mit Religiosität in Verbindung gebracht werden. Wenn, dann ist es meist die </a:t>
            </a:r>
            <a:r>
              <a:rPr lang="de-DE" sz="1400" dirty="0" smtClean="0">
                <a:solidFill>
                  <a:srgbClr val="262626"/>
                </a:solidFill>
              </a:rPr>
              <a:t>Taufe</a:t>
            </a:r>
            <a:r>
              <a:rPr lang="de-DE" sz="1400" b="0" dirty="0" smtClean="0">
                <a:solidFill>
                  <a:srgbClr val="262626"/>
                </a:solidFill>
              </a:rPr>
              <a:t> und das </a:t>
            </a:r>
            <a:r>
              <a:rPr lang="de-DE" sz="1400" dirty="0" smtClean="0">
                <a:solidFill>
                  <a:srgbClr val="262626"/>
                </a:solidFill>
              </a:rPr>
              <a:t>Bild der Taufkerze</a:t>
            </a:r>
            <a:r>
              <a:rPr lang="de-DE" sz="1400" b="0" dirty="0" smtClean="0">
                <a:solidFill>
                  <a:srgbClr val="262626"/>
                </a:solidFill>
              </a:rPr>
              <a:t>, aber auch das </a:t>
            </a:r>
            <a:r>
              <a:rPr lang="de-DE" sz="1400" dirty="0" smtClean="0">
                <a:solidFill>
                  <a:srgbClr val="262626"/>
                </a:solidFill>
              </a:rPr>
              <a:t>Kreuz</a:t>
            </a:r>
            <a:r>
              <a:rPr lang="de-DE" sz="1400" b="0" dirty="0" smtClean="0">
                <a:solidFill>
                  <a:srgbClr val="262626"/>
                </a:solidFill>
              </a:rPr>
              <a:t>. </a:t>
            </a:r>
          </a:p>
        </p:txBody>
      </p:sp>
      <p:sp>
        <p:nvSpPr>
          <p:cNvPr id="6" name="Rectangle 1026"/>
          <p:cNvSpPr>
            <a:spLocks noChangeArrowheads="1"/>
          </p:cNvSpPr>
          <p:nvPr/>
        </p:nvSpPr>
        <p:spPr bwMode="auto">
          <a:xfrm>
            <a:off x="474462" y="612221"/>
            <a:ext cx="5918698"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r>
              <a:rPr kumimoji="1" lang="de-DE" sz="1400" b="0" dirty="0" smtClean="0">
                <a:solidFill>
                  <a:schemeClr val="bg2"/>
                </a:solidFill>
              </a:rPr>
              <a:t>2. Kontakt zur evangelischen Kirche</a:t>
            </a:r>
          </a:p>
          <a:p>
            <a:r>
              <a:rPr kumimoji="1" lang="de-DE" sz="1400" dirty="0" smtClean="0">
                <a:solidFill>
                  <a:srgbClr val="C00000"/>
                </a:solidFill>
              </a:rPr>
              <a:t>2.2 Vorstellung zu Religiosität</a:t>
            </a:r>
            <a:endParaRPr kumimoji="1" lang="de-DE" sz="1400" dirty="0">
              <a:solidFill>
                <a:srgbClr val="C00000"/>
              </a:solidFill>
            </a:endParaRPr>
          </a:p>
        </p:txBody>
      </p:sp>
    </p:spTree>
    <p:extLst>
      <p:ext uri="{BB962C8B-B14F-4D97-AF65-F5344CB8AC3E}">
        <p14:creationId xmlns="" xmlns:p14="http://schemas.microsoft.com/office/powerpoint/2010/main" val="12531132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632520" y="1672347"/>
            <a:ext cx="8496944" cy="4708981"/>
          </a:xfrm>
          <a:prstGeom prst="rect">
            <a:avLst/>
          </a:prstGeom>
          <a:effectLst>
            <a:outerShdw blurRad="50800" dist="38100" dir="2700000" algn="tl" rotWithShape="0">
              <a:prstClr val="black">
                <a:alpha val="40000"/>
              </a:prstClr>
            </a:outerShdw>
          </a:effectLst>
        </p:spPr>
        <p:txBody>
          <a:bodyPr wrap="square">
            <a:spAutoFit/>
          </a:bodyPr>
          <a:lstStyle/>
          <a:p>
            <a:pPr algn="ctr">
              <a:lnSpc>
                <a:spcPct val="150000"/>
              </a:lnSpc>
            </a:pPr>
            <a:r>
              <a:rPr lang="de-DE" sz="2000" i="1" dirty="0" smtClean="0">
                <a:solidFill>
                  <a:srgbClr val="262626"/>
                </a:solidFill>
              </a:rPr>
              <a:t>„</a:t>
            </a:r>
            <a:r>
              <a:rPr lang="de-DE" sz="2000" i="1" dirty="0">
                <a:solidFill>
                  <a:srgbClr val="C00000"/>
                </a:solidFill>
              </a:rPr>
              <a:t>Das Berufsleben ist dermaßen stark ins Leben getreten</a:t>
            </a:r>
            <a:r>
              <a:rPr lang="de-DE" sz="2000" i="1" dirty="0" smtClean="0">
                <a:solidFill>
                  <a:srgbClr val="262626"/>
                </a:solidFill>
              </a:rPr>
              <a:t>“</a:t>
            </a:r>
          </a:p>
          <a:p>
            <a:pPr algn="ctr">
              <a:lnSpc>
                <a:spcPct val="150000"/>
              </a:lnSpc>
            </a:pPr>
            <a:r>
              <a:rPr lang="de-DE" sz="2000" i="1" dirty="0">
                <a:solidFill>
                  <a:srgbClr val="262626"/>
                </a:solidFill>
              </a:rPr>
              <a:t>-</a:t>
            </a:r>
            <a:endParaRPr lang="de-DE" sz="2000" dirty="0">
              <a:solidFill>
                <a:srgbClr val="262626"/>
              </a:solidFill>
            </a:endParaRPr>
          </a:p>
          <a:p>
            <a:pPr algn="ctr">
              <a:lnSpc>
                <a:spcPct val="150000"/>
              </a:lnSpc>
            </a:pPr>
            <a:r>
              <a:rPr lang="de-DE" sz="2000" i="1" dirty="0" smtClean="0">
                <a:solidFill>
                  <a:srgbClr val="262626"/>
                </a:solidFill>
              </a:rPr>
              <a:t>„</a:t>
            </a:r>
            <a:r>
              <a:rPr lang="de-DE" sz="2000" i="1" dirty="0" smtClean="0">
                <a:solidFill>
                  <a:srgbClr val="C00000"/>
                </a:solidFill>
              </a:rPr>
              <a:t>Kirche hat nichts für meine Lebensphase, habe allerdings auch viele andere Themen, die dann wichtiger waren</a:t>
            </a:r>
            <a:r>
              <a:rPr lang="de-DE" sz="2000" i="1" dirty="0" smtClean="0">
                <a:solidFill>
                  <a:srgbClr val="262626"/>
                </a:solidFill>
              </a:rPr>
              <a:t>“</a:t>
            </a:r>
          </a:p>
          <a:p>
            <a:pPr algn="ctr">
              <a:lnSpc>
                <a:spcPct val="150000"/>
              </a:lnSpc>
            </a:pPr>
            <a:r>
              <a:rPr lang="de-DE" sz="2000" i="1" dirty="0" smtClean="0">
                <a:solidFill>
                  <a:srgbClr val="262626"/>
                </a:solidFill>
              </a:rPr>
              <a:t>-</a:t>
            </a:r>
          </a:p>
          <a:p>
            <a:pPr algn="ctr">
              <a:lnSpc>
                <a:spcPct val="150000"/>
              </a:lnSpc>
            </a:pPr>
            <a:r>
              <a:rPr lang="de-DE" sz="2000" i="1" dirty="0">
                <a:solidFill>
                  <a:srgbClr val="262626"/>
                </a:solidFill>
              </a:rPr>
              <a:t>„</a:t>
            </a:r>
            <a:r>
              <a:rPr lang="de-DE" sz="2000" i="1" dirty="0">
                <a:solidFill>
                  <a:srgbClr val="C00000"/>
                </a:solidFill>
              </a:rPr>
              <a:t>Ich als ich junge Erwachsene war und mein eigenes Ding gemacht habe, habe ich (die Kirche) eine Zeit lang außer Acht gelassen, aber mittlerweile finde ich, die Kinderjahre tragen jetzt erst Früchte</a:t>
            </a:r>
            <a:r>
              <a:rPr lang="de-DE" sz="2000" i="1" dirty="0" smtClean="0">
                <a:solidFill>
                  <a:srgbClr val="262626"/>
                </a:solidFill>
              </a:rPr>
              <a:t>“</a:t>
            </a:r>
          </a:p>
        </p:txBody>
      </p:sp>
      <p:sp>
        <p:nvSpPr>
          <p:cNvPr id="4" name="Rectangle 1026"/>
          <p:cNvSpPr>
            <a:spLocks noChangeArrowheads="1"/>
          </p:cNvSpPr>
          <p:nvPr/>
        </p:nvSpPr>
        <p:spPr bwMode="auto">
          <a:xfrm>
            <a:off x="474462" y="612221"/>
            <a:ext cx="5918698"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r>
              <a:rPr kumimoji="1" lang="de-DE" sz="1400" b="0" dirty="0" smtClean="0">
                <a:solidFill>
                  <a:schemeClr val="bg2"/>
                </a:solidFill>
              </a:rPr>
              <a:t>2. Kontakt zur evangelischen Kirche</a:t>
            </a:r>
          </a:p>
          <a:p>
            <a:r>
              <a:rPr kumimoji="1" lang="de-DE" sz="1400" dirty="0" smtClean="0">
                <a:solidFill>
                  <a:srgbClr val="C00000"/>
                </a:solidFill>
              </a:rPr>
              <a:t>2.3 Biografische Lücken</a:t>
            </a:r>
            <a:endParaRPr kumimoji="1" lang="de-DE" sz="1400" dirty="0">
              <a:solidFill>
                <a:srgbClr val="C00000"/>
              </a:solidFill>
            </a:endParaRPr>
          </a:p>
        </p:txBody>
      </p:sp>
    </p:spTree>
    <p:extLst>
      <p:ext uri="{BB962C8B-B14F-4D97-AF65-F5344CB8AC3E}">
        <p14:creationId xmlns="" xmlns:p14="http://schemas.microsoft.com/office/powerpoint/2010/main" val="18898121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27"/>
          <p:cNvSpPr txBox="1">
            <a:spLocks noChangeArrowheads="1"/>
          </p:cNvSpPr>
          <p:nvPr/>
        </p:nvSpPr>
        <p:spPr bwMode="auto">
          <a:xfrm>
            <a:off x="578296" y="2000448"/>
            <a:ext cx="8839200" cy="43088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Die </a:t>
            </a:r>
            <a:r>
              <a:rPr lang="de-DE" sz="1400" dirty="0" smtClean="0">
                <a:solidFill>
                  <a:srgbClr val="262626"/>
                </a:solidFill>
              </a:rPr>
              <a:t>biografischen Lücken </a:t>
            </a:r>
            <a:r>
              <a:rPr lang="de-DE" sz="1400" b="0" dirty="0" smtClean="0">
                <a:solidFill>
                  <a:srgbClr val="262626"/>
                </a:solidFill>
              </a:rPr>
              <a:t>sind in den Teilnehmergruppe sehr vergleichbar: Die </a:t>
            </a:r>
            <a:r>
              <a:rPr lang="de-DE" sz="1400" dirty="0" smtClean="0">
                <a:solidFill>
                  <a:srgbClr val="262626"/>
                </a:solidFill>
              </a:rPr>
              <a:t>höchste Intensität </a:t>
            </a:r>
            <a:r>
              <a:rPr lang="de-DE" sz="1400" b="0" dirty="0" smtClean="0">
                <a:solidFill>
                  <a:srgbClr val="262626"/>
                </a:solidFill>
              </a:rPr>
              <a:t>im Kontakt mit der ev. Kirche ist </a:t>
            </a:r>
            <a:r>
              <a:rPr lang="de-DE" sz="1400" dirty="0" smtClean="0">
                <a:solidFill>
                  <a:srgbClr val="262626"/>
                </a:solidFill>
              </a:rPr>
              <a:t>stark auf die Jugendphase </a:t>
            </a:r>
            <a:r>
              <a:rPr lang="de-DE" sz="1400" b="0" dirty="0" smtClean="0">
                <a:solidFill>
                  <a:srgbClr val="262626"/>
                </a:solidFill>
              </a:rPr>
              <a:t>um die Konfir-mation herum datiert: „</a:t>
            </a:r>
            <a:r>
              <a:rPr lang="de-DE" sz="1400" b="0" i="1" dirty="0" smtClean="0">
                <a:solidFill>
                  <a:srgbClr val="262626"/>
                </a:solidFill>
              </a:rPr>
              <a:t>das war ein schöner Tag, aber dann auf einmal war es dann vorbei nach der Konfirmation</a:t>
            </a:r>
            <a:r>
              <a:rPr lang="de-DE" sz="1400" b="0" dirty="0" smtClean="0">
                <a:solidFill>
                  <a:srgbClr val="262626"/>
                </a:solidFill>
              </a:rPr>
              <a:t>“. </a:t>
            </a:r>
          </a:p>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Für einige wurde diese Phase noch durch </a:t>
            </a:r>
            <a:r>
              <a:rPr lang="de-DE" sz="1400" dirty="0" smtClean="0">
                <a:solidFill>
                  <a:srgbClr val="262626"/>
                </a:solidFill>
              </a:rPr>
              <a:t>Teilnahmen an der „evangelischen Jugend“ verlängert</a:t>
            </a:r>
            <a:r>
              <a:rPr lang="de-DE" sz="1400" b="0" dirty="0" smtClean="0">
                <a:solidFill>
                  <a:srgbClr val="262626"/>
                </a:solidFill>
              </a:rPr>
              <a:t> - aber spätestens mit dem Eintritt in das Erwachsenenalter und den damit einhergehenden Veränderungen, wie Schulabschluss, Ausbildungsbeginn oder Auszug aus dem Elternhaus, hat die Nähe zur Kirche deutlich nachgelassen.</a:t>
            </a:r>
          </a:p>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Sofern auch im </a:t>
            </a:r>
            <a:r>
              <a:rPr lang="de-DE" sz="1400" dirty="0" smtClean="0">
                <a:solidFill>
                  <a:srgbClr val="262626"/>
                </a:solidFill>
              </a:rPr>
              <a:t>Erwachsenenalter</a:t>
            </a:r>
            <a:r>
              <a:rPr lang="de-DE" sz="1400" b="0" dirty="0" smtClean="0">
                <a:solidFill>
                  <a:srgbClr val="262626"/>
                </a:solidFill>
              </a:rPr>
              <a:t> wieder eine </a:t>
            </a:r>
            <a:r>
              <a:rPr lang="de-DE" sz="1400" dirty="0" smtClean="0">
                <a:solidFill>
                  <a:srgbClr val="262626"/>
                </a:solidFill>
              </a:rPr>
              <a:t>neue Kontaktintensität </a:t>
            </a:r>
            <a:r>
              <a:rPr lang="de-DE" sz="1400" b="0" dirty="0" smtClean="0">
                <a:solidFill>
                  <a:srgbClr val="262626"/>
                </a:solidFill>
              </a:rPr>
              <a:t>zu verorten war, dann meist in </a:t>
            </a:r>
            <a:r>
              <a:rPr lang="de-DE" sz="1400" dirty="0" smtClean="0">
                <a:solidFill>
                  <a:srgbClr val="262626"/>
                </a:solidFill>
              </a:rPr>
              <a:t>Zusammenhang mit schweren Krankheiten </a:t>
            </a:r>
            <a:r>
              <a:rPr lang="de-DE" sz="1400" b="0" dirty="0" smtClean="0">
                <a:solidFill>
                  <a:srgbClr val="262626"/>
                </a:solidFill>
              </a:rPr>
              <a:t>oder </a:t>
            </a:r>
            <a:r>
              <a:rPr lang="de-DE" sz="1400" dirty="0" smtClean="0">
                <a:solidFill>
                  <a:srgbClr val="262626"/>
                </a:solidFill>
              </a:rPr>
              <a:t>besonders belasten-den Ereignissen</a:t>
            </a:r>
            <a:r>
              <a:rPr lang="de-DE" sz="1400" b="0" dirty="0" smtClean="0">
                <a:solidFill>
                  <a:srgbClr val="262626"/>
                </a:solidFill>
              </a:rPr>
              <a:t> („</a:t>
            </a:r>
            <a:r>
              <a:rPr lang="de-DE" sz="1400" b="0" i="1" dirty="0" smtClean="0">
                <a:solidFill>
                  <a:srgbClr val="262626"/>
                </a:solidFill>
              </a:rPr>
              <a:t>fast immer bei negativen Ereignissen, dass die (Kirche) dann in Erschei-nung tritt. Bei der Krankheit, beim Sterben</a:t>
            </a:r>
            <a:r>
              <a:rPr lang="de-DE" sz="1400" b="0" dirty="0" smtClean="0">
                <a:solidFill>
                  <a:srgbClr val="262626"/>
                </a:solidFill>
              </a:rPr>
              <a:t>“).</a:t>
            </a:r>
          </a:p>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Dieser </a:t>
            </a:r>
            <a:r>
              <a:rPr lang="de-DE" sz="1400" dirty="0" smtClean="0">
                <a:solidFill>
                  <a:srgbClr val="262626"/>
                </a:solidFill>
              </a:rPr>
              <a:t>aktuell wenig intensive Kontakt zur Kirche </a:t>
            </a:r>
            <a:r>
              <a:rPr lang="de-DE" sz="1400" b="0" dirty="0" smtClean="0">
                <a:solidFill>
                  <a:srgbClr val="262626"/>
                </a:solidFill>
              </a:rPr>
              <a:t>wird in der Regel jedoch </a:t>
            </a:r>
            <a:r>
              <a:rPr lang="de-DE" sz="1400" dirty="0" smtClean="0">
                <a:solidFill>
                  <a:srgbClr val="262626"/>
                </a:solidFill>
              </a:rPr>
              <a:t>nicht als negativ empfunden </a:t>
            </a:r>
            <a:r>
              <a:rPr lang="de-DE" sz="1400" b="0" dirty="0" smtClean="0">
                <a:solidFill>
                  <a:srgbClr val="262626"/>
                </a:solidFill>
              </a:rPr>
              <a:t>(„</a:t>
            </a:r>
            <a:r>
              <a:rPr lang="de-DE" sz="1400" b="0" i="1" dirty="0" smtClean="0">
                <a:solidFill>
                  <a:srgbClr val="262626"/>
                </a:solidFill>
              </a:rPr>
              <a:t>für mich ist das einfach so, ich bedaure das nicht oder finde es nicht traurig</a:t>
            </a:r>
            <a:r>
              <a:rPr lang="de-DE" sz="1400" b="0" dirty="0" smtClean="0">
                <a:solidFill>
                  <a:srgbClr val="262626"/>
                </a:solidFill>
              </a:rPr>
              <a:t>“). </a:t>
            </a:r>
            <a:r>
              <a:rPr lang="de-DE" sz="1400" dirty="0" smtClean="0">
                <a:solidFill>
                  <a:srgbClr val="262626"/>
                </a:solidFill>
              </a:rPr>
              <a:t>Entscheidend</a:t>
            </a:r>
            <a:r>
              <a:rPr lang="de-DE" sz="1400" b="0" dirty="0" smtClean="0">
                <a:solidFill>
                  <a:srgbClr val="262626"/>
                </a:solidFill>
              </a:rPr>
              <a:t> ist für Befragten, dass sie die </a:t>
            </a:r>
            <a:r>
              <a:rPr lang="de-DE" sz="1400" dirty="0" smtClean="0">
                <a:solidFill>
                  <a:srgbClr val="262626"/>
                </a:solidFill>
              </a:rPr>
              <a:t>Gewissheit</a:t>
            </a:r>
            <a:r>
              <a:rPr lang="de-DE" sz="1400" b="0" dirty="0" smtClean="0">
                <a:solidFill>
                  <a:srgbClr val="262626"/>
                </a:solidFill>
              </a:rPr>
              <a:t> haben, „</a:t>
            </a:r>
            <a:r>
              <a:rPr lang="de-DE" sz="1400" b="0" i="1" dirty="0" smtClean="0">
                <a:solidFill>
                  <a:srgbClr val="262626"/>
                </a:solidFill>
              </a:rPr>
              <a:t>dass die Kirche da ist, wenn ich sie brauchen würde, das muss nicht aktuell eingelöst werden</a:t>
            </a:r>
            <a:r>
              <a:rPr lang="de-DE" sz="1400" b="0" dirty="0" smtClean="0">
                <a:solidFill>
                  <a:srgbClr val="262626"/>
                </a:solidFill>
              </a:rPr>
              <a:t>“; „</a:t>
            </a:r>
            <a:r>
              <a:rPr lang="de-DE" sz="1400" i="1" dirty="0" smtClean="0">
                <a:solidFill>
                  <a:srgbClr val="262626"/>
                </a:solidFill>
              </a:rPr>
              <a:t>man fällt immer weich</a:t>
            </a:r>
            <a:r>
              <a:rPr lang="de-DE" sz="1400" b="0" dirty="0" smtClean="0">
                <a:solidFill>
                  <a:srgbClr val="262626"/>
                </a:solidFill>
              </a:rPr>
              <a:t>“.</a:t>
            </a:r>
          </a:p>
        </p:txBody>
      </p:sp>
      <p:sp>
        <p:nvSpPr>
          <p:cNvPr id="6" name="Rectangle 1026"/>
          <p:cNvSpPr>
            <a:spLocks noChangeArrowheads="1"/>
          </p:cNvSpPr>
          <p:nvPr/>
        </p:nvSpPr>
        <p:spPr bwMode="auto">
          <a:xfrm>
            <a:off x="474462" y="612221"/>
            <a:ext cx="5918698"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r>
              <a:rPr kumimoji="1" lang="de-DE" sz="1400" b="0" dirty="0" smtClean="0">
                <a:solidFill>
                  <a:schemeClr val="bg2"/>
                </a:solidFill>
              </a:rPr>
              <a:t>2. Kontakt zur evangelischen Kirche</a:t>
            </a:r>
          </a:p>
          <a:p>
            <a:r>
              <a:rPr kumimoji="1" lang="de-DE" sz="1400" dirty="0" smtClean="0">
                <a:solidFill>
                  <a:srgbClr val="C00000"/>
                </a:solidFill>
              </a:rPr>
              <a:t>2.3 Biografische Lücken</a:t>
            </a:r>
            <a:endParaRPr kumimoji="1" lang="de-DE" sz="1400" dirty="0">
              <a:solidFill>
                <a:srgbClr val="C00000"/>
              </a:solidFill>
            </a:endParaRPr>
          </a:p>
        </p:txBody>
      </p:sp>
    </p:spTree>
    <p:extLst>
      <p:ext uri="{BB962C8B-B14F-4D97-AF65-F5344CB8AC3E}">
        <p14:creationId xmlns="" xmlns:p14="http://schemas.microsoft.com/office/powerpoint/2010/main" val="5378575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2"/>
          <p:cNvSpPr>
            <a:spLocks noChangeArrowheads="1"/>
          </p:cNvSpPr>
          <p:nvPr/>
        </p:nvSpPr>
        <p:spPr bwMode="auto">
          <a:xfrm>
            <a:off x="1280300" y="4830554"/>
            <a:ext cx="6048964" cy="816709"/>
          </a:xfrm>
          <a:prstGeom prst="rect">
            <a:avLst/>
          </a:prstGeom>
          <a:solidFill>
            <a:srgbClr val="DDDDDD"/>
          </a:solidFill>
          <a:ln w="9525">
            <a:noFill/>
            <a:miter lim="800000"/>
            <a:headEnd/>
            <a:tailEnd/>
          </a:ln>
          <a:effectLst>
            <a:outerShdw blurRad="50800" dist="38100" dir="2700000" algn="tl" rotWithShape="0">
              <a:prstClr val="black">
                <a:alpha val="40000"/>
              </a:prstClr>
            </a:outerShdw>
          </a:effectLst>
        </p:spPr>
        <p:txBody>
          <a:bodyPr wrap="none" anchor="ctr"/>
          <a:lstStyle/>
          <a:p>
            <a:r>
              <a:rPr lang="de-DE" dirty="0" smtClean="0">
                <a:solidFill>
                  <a:schemeClr val="bg1">
                    <a:lumMod val="50000"/>
                  </a:schemeClr>
                </a:solidFill>
                <a:sym typeface="Wingdings" pitchFamily="2" charset="2"/>
              </a:rPr>
              <a:t></a:t>
            </a:r>
            <a:endParaRPr lang="de-DE" dirty="0">
              <a:solidFill>
                <a:schemeClr val="bg1">
                  <a:lumMod val="50000"/>
                </a:schemeClr>
              </a:solidFill>
            </a:endParaRPr>
          </a:p>
        </p:txBody>
      </p:sp>
      <p:sp>
        <p:nvSpPr>
          <p:cNvPr id="26627" name="Text Box 1027"/>
          <p:cNvSpPr txBox="1">
            <a:spLocks noChangeArrowheads="1"/>
          </p:cNvSpPr>
          <p:nvPr/>
        </p:nvSpPr>
        <p:spPr bwMode="auto">
          <a:xfrm>
            <a:off x="503555" y="980728"/>
            <a:ext cx="889987" cy="338554"/>
          </a:xfrm>
          <a:prstGeom prst="rect">
            <a:avLst/>
          </a:prstGeom>
          <a:noFill/>
          <a:ln w="9525">
            <a:noFill/>
            <a:miter lim="800000"/>
            <a:headEnd/>
            <a:tailEnd/>
          </a:ln>
        </p:spPr>
        <p:txBody>
          <a:bodyPr wrap="none">
            <a:spAutoFit/>
          </a:bodyPr>
          <a:lstStyle/>
          <a:p>
            <a:pPr eaLnBrk="1" hangingPunct="1"/>
            <a:r>
              <a:rPr lang="de-DE" sz="1600" dirty="0" smtClean="0">
                <a:solidFill>
                  <a:schemeClr val="bg2"/>
                </a:solidFill>
              </a:rPr>
              <a:t>Inhalt</a:t>
            </a:r>
            <a:endParaRPr lang="de-DE" sz="1600" b="0" dirty="0">
              <a:solidFill>
                <a:schemeClr val="bg2"/>
              </a:solidFill>
            </a:endParaRPr>
          </a:p>
        </p:txBody>
      </p:sp>
      <p:sp>
        <p:nvSpPr>
          <p:cNvPr id="26630" name="Text Box 1031"/>
          <p:cNvSpPr txBox="1">
            <a:spLocks noChangeArrowheads="1"/>
          </p:cNvSpPr>
          <p:nvPr/>
        </p:nvSpPr>
        <p:spPr bwMode="auto">
          <a:xfrm>
            <a:off x="1859982" y="2138367"/>
            <a:ext cx="6693418" cy="4147289"/>
          </a:xfrm>
          <a:prstGeom prst="rect">
            <a:avLst/>
          </a:prstGeom>
          <a:noFill/>
          <a:ln w="9525">
            <a:noFill/>
            <a:miter lim="800000"/>
            <a:headEnd/>
            <a:tailEnd/>
          </a:ln>
        </p:spPr>
        <p:txBody>
          <a:bodyPr wrap="square">
            <a:spAutoFit/>
          </a:bodyPr>
          <a:lstStyle/>
          <a:p>
            <a:pPr marL="609600" indent="-609600">
              <a:lnSpc>
                <a:spcPts val="1500"/>
              </a:lnSpc>
              <a:spcBef>
                <a:spcPct val="50000"/>
              </a:spcBef>
              <a:spcAft>
                <a:spcPts val="600"/>
              </a:spcAft>
              <a:buFontTx/>
              <a:buAutoNum type="romanUcPeriod"/>
            </a:pPr>
            <a:r>
              <a:rPr lang="de-DE" sz="1600" dirty="0" smtClean="0">
                <a:solidFill>
                  <a:srgbClr val="C00000"/>
                </a:solidFill>
              </a:rPr>
              <a:t>Untersuchungsanlage</a:t>
            </a:r>
            <a:br>
              <a:rPr lang="de-DE" sz="1600" dirty="0" smtClean="0">
                <a:solidFill>
                  <a:srgbClr val="C00000"/>
                </a:solidFill>
              </a:rPr>
            </a:br>
            <a:endParaRPr lang="de-DE" sz="1000" dirty="0" smtClean="0">
              <a:solidFill>
                <a:srgbClr val="C00000"/>
              </a:solidFill>
            </a:endParaRPr>
          </a:p>
          <a:p>
            <a:pPr marL="609600" indent="-609600">
              <a:lnSpc>
                <a:spcPts val="1500"/>
              </a:lnSpc>
              <a:spcBef>
                <a:spcPct val="50000"/>
              </a:spcBef>
              <a:spcAft>
                <a:spcPts val="600"/>
              </a:spcAft>
              <a:buFontTx/>
              <a:buAutoNum type="romanUcPeriod"/>
            </a:pPr>
            <a:r>
              <a:rPr lang="de-DE" sz="1600" dirty="0" smtClean="0">
                <a:solidFill>
                  <a:srgbClr val="C00000"/>
                </a:solidFill>
              </a:rPr>
              <a:t>Ergebnisse</a:t>
            </a:r>
            <a:br>
              <a:rPr lang="de-DE" sz="1600" dirty="0" smtClean="0">
                <a:solidFill>
                  <a:srgbClr val="C00000"/>
                </a:solidFill>
              </a:rPr>
            </a:br>
            <a:r>
              <a:rPr lang="de-DE" sz="1050" dirty="0" smtClean="0">
                <a:solidFill>
                  <a:srgbClr val="C00000"/>
                </a:solidFill>
              </a:rPr>
              <a:t> </a:t>
            </a:r>
            <a:r>
              <a:rPr lang="de-DE" sz="800" dirty="0" smtClean="0">
                <a:solidFill>
                  <a:srgbClr val="C00000"/>
                </a:solidFill>
              </a:rPr>
              <a:t/>
            </a:r>
            <a:br>
              <a:rPr lang="de-DE" sz="800" dirty="0" smtClean="0">
                <a:solidFill>
                  <a:srgbClr val="C00000"/>
                </a:solidFill>
              </a:rPr>
            </a:br>
            <a:r>
              <a:rPr lang="de-DE" sz="1200" dirty="0" smtClean="0">
                <a:solidFill>
                  <a:srgbClr val="C00000"/>
                </a:solidFill>
              </a:rPr>
              <a:t>1) Wahrnehmung der ev. Kirche</a:t>
            </a:r>
            <a:br>
              <a:rPr lang="de-DE" sz="1200" dirty="0" smtClean="0">
                <a:solidFill>
                  <a:srgbClr val="C00000"/>
                </a:solidFill>
              </a:rPr>
            </a:br>
            <a:r>
              <a:rPr lang="de-DE" sz="1100" b="0" dirty="0" smtClean="0">
                <a:solidFill>
                  <a:srgbClr val="C00000"/>
                </a:solidFill>
              </a:rPr>
              <a:t>	1.1 Wahrnehmung in der Öffentlichkeit</a:t>
            </a:r>
            <a:br>
              <a:rPr lang="de-DE" sz="1100" b="0" dirty="0" smtClean="0">
                <a:solidFill>
                  <a:srgbClr val="C00000"/>
                </a:solidFill>
              </a:rPr>
            </a:br>
            <a:r>
              <a:rPr lang="de-DE" sz="1100" b="0" dirty="0" smtClean="0">
                <a:solidFill>
                  <a:srgbClr val="C00000"/>
                </a:solidFill>
              </a:rPr>
              <a:t>	1.2 Inhalte</a:t>
            </a:r>
            <a:br>
              <a:rPr lang="de-DE" sz="1100" b="0" dirty="0" smtClean="0">
                <a:solidFill>
                  <a:srgbClr val="C00000"/>
                </a:solidFill>
              </a:rPr>
            </a:br>
            <a:r>
              <a:rPr lang="de-DE" sz="1100" b="0" dirty="0" smtClean="0">
                <a:solidFill>
                  <a:srgbClr val="C00000"/>
                </a:solidFill>
              </a:rPr>
              <a:t/>
            </a:r>
            <a:br>
              <a:rPr lang="de-DE" sz="1100" b="0" dirty="0" smtClean="0">
                <a:solidFill>
                  <a:srgbClr val="C00000"/>
                </a:solidFill>
              </a:rPr>
            </a:br>
            <a:r>
              <a:rPr lang="de-DE" sz="1200" dirty="0" smtClean="0">
                <a:solidFill>
                  <a:srgbClr val="C00000"/>
                </a:solidFill>
              </a:rPr>
              <a:t>2) Kontakt zur ev. Kirche</a:t>
            </a:r>
            <a:br>
              <a:rPr lang="de-DE" sz="1200" dirty="0" smtClean="0">
                <a:solidFill>
                  <a:srgbClr val="C00000"/>
                </a:solidFill>
              </a:rPr>
            </a:br>
            <a:r>
              <a:rPr lang="de-DE" sz="1200" b="0" dirty="0" smtClean="0">
                <a:solidFill>
                  <a:srgbClr val="C00000"/>
                </a:solidFill>
              </a:rPr>
              <a:t>	2.1 Erleben von Gemeinde</a:t>
            </a:r>
            <a:br>
              <a:rPr lang="de-DE" sz="1200" b="0" dirty="0" smtClean="0">
                <a:solidFill>
                  <a:srgbClr val="C00000"/>
                </a:solidFill>
              </a:rPr>
            </a:br>
            <a:r>
              <a:rPr lang="de-DE" sz="1200" b="0" dirty="0" smtClean="0">
                <a:solidFill>
                  <a:srgbClr val="C00000"/>
                </a:solidFill>
              </a:rPr>
              <a:t>	2.2 Vorstellung zu Religiosität</a:t>
            </a:r>
            <a:br>
              <a:rPr lang="de-DE" sz="1200" b="0" dirty="0" smtClean="0">
                <a:solidFill>
                  <a:srgbClr val="C00000"/>
                </a:solidFill>
              </a:rPr>
            </a:br>
            <a:r>
              <a:rPr lang="de-DE" sz="1200" b="0" dirty="0" smtClean="0">
                <a:solidFill>
                  <a:srgbClr val="C00000"/>
                </a:solidFill>
              </a:rPr>
              <a:t>	2.3 Biografische Lücken</a:t>
            </a:r>
            <a:br>
              <a:rPr lang="de-DE" sz="1200" b="0" dirty="0" smtClean="0">
                <a:solidFill>
                  <a:srgbClr val="C00000"/>
                </a:solidFill>
              </a:rPr>
            </a:br>
            <a:r>
              <a:rPr lang="de-DE" sz="1200" b="0" dirty="0" smtClean="0">
                <a:solidFill>
                  <a:srgbClr val="C00000"/>
                </a:solidFill>
              </a:rPr>
              <a:t/>
            </a:r>
            <a:br>
              <a:rPr lang="de-DE" sz="1200" b="0" dirty="0" smtClean="0">
                <a:solidFill>
                  <a:srgbClr val="C00000"/>
                </a:solidFill>
              </a:rPr>
            </a:br>
            <a:r>
              <a:rPr lang="de-DE" sz="1200" dirty="0" smtClean="0">
                <a:solidFill>
                  <a:srgbClr val="C00000"/>
                </a:solidFill>
              </a:rPr>
              <a:t>3) Erwartungen an die ev. Kirche </a:t>
            </a:r>
            <a:br>
              <a:rPr lang="de-DE" sz="1200" dirty="0" smtClean="0">
                <a:solidFill>
                  <a:srgbClr val="C00000"/>
                </a:solidFill>
              </a:rPr>
            </a:br>
            <a:r>
              <a:rPr lang="de-DE" sz="1200" b="0" dirty="0" smtClean="0">
                <a:solidFill>
                  <a:srgbClr val="C00000"/>
                </a:solidFill>
              </a:rPr>
              <a:t>	3.1 Erwartungen an kirchliche Angebote </a:t>
            </a:r>
            <a:br>
              <a:rPr lang="de-DE" sz="1200" b="0" dirty="0" smtClean="0">
                <a:solidFill>
                  <a:srgbClr val="C00000"/>
                </a:solidFill>
              </a:rPr>
            </a:br>
            <a:r>
              <a:rPr lang="de-DE" sz="1200" b="0" dirty="0" smtClean="0">
                <a:solidFill>
                  <a:srgbClr val="C00000"/>
                </a:solidFill>
              </a:rPr>
              <a:t>	3.2 Bestärkung der eigenen Loyalität</a:t>
            </a:r>
            <a:br>
              <a:rPr lang="de-DE" sz="1200" b="0" dirty="0" smtClean="0">
                <a:solidFill>
                  <a:srgbClr val="C00000"/>
                </a:solidFill>
              </a:rPr>
            </a:br>
            <a:r>
              <a:rPr lang="de-DE" sz="1200" b="0" dirty="0" smtClean="0">
                <a:solidFill>
                  <a:srgbClr val="C00000"/>
                </a:solidFill>
              </a:rPr>
              <a:t>	3.3 Kommunikation</a:t>
            </a:r>
            <a:br>
              <a:rPr lang="de-DE" sz="1200" b="0" dirty="0" smtClean="0">
                <a:solidFill>
                  <a:srgbClr val="C00000"/>
                </a:solidFill>
              </a:rPr>
            </a:br>
            <a:endParaRPr lang="de-DE" sz="1200" b="0" dirty="0" smtClean="0">
              <a:solidFill>
                <a:srgbClr val="C00000"/>
              </a:solidFill>
            </a:endParaRPr>
          </a:p>
          <a:p>
            <a:pPr marL="609600" indent="-609600">
              <a:lnSpc>
                <a:spcPts val="1500"/>
              </a:lnSpc>
              <a:spcBef>
                <a:spcPct val="50000"/>
              </a:spcBef>
              <a:spcAft>
                <a:spcPts val="600"/>
              </a:spcAft>
              <a:buFontTx/>
              <a:buAutoNum type="romanUcPeriod"/>
            </a:pPr>
            <a:r>
              <a:rPr lang="de-DE" sz="1600" dirty="0" smtClean="0">
                <a:solidFill>
                  <a:srgbClr val="C00000"/>
                </a:solidFill>
              </a:rPr>
              <a:t>Zusammenfassung und Resümee</a:t>
            </a:r>
            <a:endParaRPr lang="de-DE" sz="1050" dirty="0" smtClean="0">
              <a:solidFill>
                <a:srgbClr val="C00000"/>
              </a:solidFill>
            </a:endParaRPr>
          </a:p>
        </p:txBody>
      </p:sp>
    </p:spTree>
    <p:extLst>
      <p:ext uri="{BB962C8B-B14F-4D97-AF65-F5344CB8AC3E}">
        <p14:creationId xmlns="" xmlns:p14="http://schemas.microsoft.com/office/powerpoint/2010/main" val="23136218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6630"/>
                                        </p:tgtEl>
                                        <p:attrNameLst>
                                          <p:attrName>style.visibility</p:attrName>
                                        </p:attrNameLst>
                                      </p:cBhvr>
                                      <p:to>
                                        <p:strVal val="visible"/>
                                      </p:to>
                                    </p:set>
                                    <p:animEffect transition="in" filter="wipe(up)">
                                      <p:cBhvr>
                                        <p:cTn id="10" dur="500"/>
                                        <p:tgtEl>
                                          <p:spTgt spid="26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66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2"/>
          <p:cNvSpPr>
            <a:spLocks noChangeArrowheads="1"/>
          </p:cNvSpPr>
          <p:nvPr/>
        </p:nvSpPr>
        <p:spPr bwMode="auto">
          <a:xfrm>
            <a:off x="1280300" y="2060848"/>
            <a:ext cx="6048964" cy="381001"/>
          </a:xfrm>
          <a:prstGeom prst="rect">
            <a:avLst/>
          </a:prstGeom>
          <a:solidFill>
            <a:srgbClr val="DDDDDD"/>
          </a:solidFill>
          <a:ln w="9525">
            <a:noFill/>
            <a:miter lim="800000"/>
            <a:headEnd/>
            <a:tailEnd/>
          </a:ln>
          <a:effectLst>
            <a:outerShdw blurRad="50800" dist="38100" dir="2700000" algn="tl" rotWithShape="0">
              <a:prstClr val="black">
                <a:alpha val="40000"/>
              </a:prstClr>
            </a:outerShdw>
          </a:effectLst>
        </p:spPr>
        <p:txBody>
          <a:bodyPr wrap="none" anchor="ctr"/>
          <a:lstStyle/>
          <a:p>
            <a:r>
              <a:rPr lang="de-DE" dirty="0" smtClean="0">
                <a:solidFill>
                  <a:schemeClr val="bg1">
                    <a:lumMod val="50000"/>
                  </a:schemeClr>
                </a:solidFill>
                <a:sym typeface="Wingdings" pitchFamily="2" charset="2"/>
              </a:rPr>
              <a:t></a:t>
            </a:r>
            <a:endParaRPr lang="de-DE" dirty="0">
              <a:solidFill>
                <a:schemeClr val="bg1">
                  <a:lumMod val="50000"/>
                </a:schemeClr>
              </a:solidFill>
            </a:endParaRPr>
          </a:p>
        </p:txBody>
      </p:sp>
      <p:sp>
        <p:nvSpPr>
          <p:cNvPr id="26627" name="Text Box 1027"/>
          <p:cNvSpPr txBox="1">
            <a:spLocks noChangeArrowheads="1"/>
          </p:cNvSpPr>
          <p:nvPr/>
        </p:nvSpPr>
        <p:spPr bwMode="auto">
          <a:xfrm>
            <a:off x="503555" y="980728"/>
            <a:ext cx="889987" cy="338554"/>
          </a:xfrm>
          <a:prstGeom prst="rect">
            <a:avLst/>
          </a:prstGeom>
          <a:noFill/>
          <a:ln w="9525">
            <a:noFill/>
            <a:miter lim="800000"/>
            <a:headEnd/>
            <a:tailEnd/>
          </a:ln>
        </p:spPr>
        <p:txBody>
          <a:bodyPr wrap="none">
            <a:spAutoFit/>
          </a:bodyPr>
          <a:lstStyle/>
          <a:p>
            <a:pPr eaLnBrk="1" hangingPunct="1"/>
            <a:r>
              <a:rPr lang="de-DE" sz="1600" dirty="0" smtClean="0">
                <a:solidFill>
                  <a:schemeClr val="bg2"/>
                </a:solidFill>
              </a:rPr>
              <a:t>Inhalt</a:t>
            </a:r>
            <a:endParaRPr lang="de-DE" sz="1600" b="0" dirty="0">
              <a:solidFill>
                <a:schemeClr val="bg2"/>
              </a:solidFill>
            </a:endParaRPr>
          </a:p>
        </p:txBody>
      </p:sp>
      <p:sp>
        <p:nvSpPr>
          <p:cNvPr id="26630" name="Text Box 1031"/>
          <p:cNvSpPr txBox="1">
            <a:spLocks noChangeArrowheads="1"/>
          </p:cNvSpPr>
          <p:nvPr/>
        </p:nvSpPr>
        <p:spPr bwMode="auto">
          <a:xfrm>
            <a:off x="1859982" y="2138367"/>
            <a:ext cx="6693418" cy="4147289"/>
          </a:xfrm>
          <a:prstGeom prst="rect">
            <a:avLst/>
          </a:prstGeom>
          <a:noFill/>
          <a:ln w="9525">
            <a:noFill/>
            <a:miter lim="800000"/>
            <a:headEnd/>
            <a:tailEnd/>
          </a:ln>
        </p:spPr>
        <p:txBody>
          <a:bodyPr wrap="square">
            <a:spAutoFit/>
          </a:bodyPr>
          <a:lstStyle/>
          <a:p>
            <a:pPr marL="609600" indent="-609600">
              <a:lnSpc>
                <a:spcPts val="1500"/>
              </a:lnSpc>
              <a:spcBef>
                <a:spcPct val="50000"/>
              </a:spcBef>
              <a:spcAft>
                <a:spcPts val="600"/>
              </a:spcAft>
              <a:buFontTx/>
              <a:buAutoNum type="romanUcPeriod"/>
            </a:pPr>
            <a:r>
              <a:rPr lang="de-DE" sz="1600" dirty="0" smtClean="0">
                <a:solidFill>
                  <a:srgbClr val="C00000"/>
                </a:solidFill>
              </a:rPr>
              <a:t>Untersuchungsanlage</a:t>
            </a:r>
            <a:br>
              <a:rPr lang="de-DE" sz="1600" dirty="0" smtClean="0">
                <a:solidFill>
                  <a:srgbClr val="C00000"/>
                </a:solidFill>
              </a:rPr>
            </a:br>
            <a:endParaRPr lang="de-DE" sz="1000" dirty="0" smtClean="0">
              <a:solidFill>
                <a:srgbClr val="C00000"/>
              </a:solidFill>
            </a:endParaRPr>
          </a:p>
          <a:p>
            <a:pPr marL="609600" indent="-609600">
              <a:lnSpc>
                <a:spcPts val="1500"/>
              </a:lnSpc>
              <a:spcBef>
                <a:spcPct val="50000"/>
              </a:spcBef>
              <a:spcAft>
                <a:spcPts val="600"/>
              </a:spcAft>
              <a:buFontTx/>
              <a:buAutoNum type="romanUcPeriod"/>
            </a:pPr>
            <a:r>
              <a:rPr lang="de-DE" sz="1600" dirty="0" smtClean="0">
                <a:solidFill>
                  <a:srgbClr val="C00000"/>
                </a:solidFill>
              </a:rPr>
              <a:t>Ergebnisse</a:t>
            </a:r>
            <a:br>
              <a:rPr lang="de-DE" sz="1600" dirty="0" smtClean="0">
                <a:solidFill>
                  <a:srgbClr val="C00000"/>
                </a:solidFill>
              </a:rPr>
            </a:br>
            <a:r>
              <a:rPr lang="de-DE" sz="1050" dirty="0" smtClean="0">
                <a:solidFill>
                  <a:srgbClr val="C00000"/>
                </a:solidFill>
              </a:rPr>
              <a:t> </a:t>
            </a:r>
            <a:r>
              <a:rPr lang="de-DE" sz="800" dirty="0" smtClean="0">
                <a:solidFill>
                  <a:srgbClr val="C00000"/>
                </a:solidFill>
              </a:rPr>
              <a:t/>
            </a:r>
            <a:br>
              <a:rPr lang="de-DE" sz="800" dirty="0" smtClean="0">
                <a:solidFill>
                  <a:srgbClr val="C00000"/>
                </a:solidFill>
              </a:rPr>
            </a:br>
            <a:r>
              <a:rPr lang="de-DE" sz="1200" dirty="0" smtClean="0">
                <a:solidFill>
                  <a:srgbClr val="C00000"/>
                </a:solidFill>
              </a:rPr>
              <a:t>1) Wahrnehmung der ev. Kirche</a:t>
            </a:r>
            <a:br>
              <a:rPr lang="de-DE" sz="1200" dirty="0" smtClean="0">
                <a:solidFill>
                  <a:srgbClr val="C00000"/>
                </a:solidFill>
              </a:rPr>
            </a:br>
            <a:r>
              <a:rPr lang="de-DE" sz="1100" b="0" dirty="0" smtClean="0">
                <a:solidFill>
                  <a:srgbClr val="C00000"/>
                </a:solidFill>
              </a:rPr>
              <a:t>	1.1 Wahrnehmung in der Öffentlichkeit</a:t>
            </a:r>
            <a:br>
              <a:rPr lang="de-DE" sz="1100" b="0" dirty="0" smtClean="0">
                <a:solidFill>
                  <a:srgbClr val="C00000"/>
                </a:solidFill>
              </a:rPr>
            </a:br>
            <a:r>
              <a:rPr lang="de-DE" sz="1100" b="0" dirty="0" smtClean="0">
                <a:solidFill>
                  <a:srgbClr val="C00000"/>
                </a:solidFill>
              </a:rPr>
              <a:t>	1.2 Inhalte</a:t>
            </a:r>
            <a:br>
              <a:rPr lang="de-DE" sz="1100" b="0" dirty="0" smtClean="0">
                <a:solidFill>
                  <a:srgbClr val="C00000"/>
                </a:solidFill>
              </a:rPr>
            </a:br>
            <a:r>
              <a:rPr lang="de-DE" sz="1100" b="0" dirty="0" smtClean="0">
                <a:solidFill>
                  <a:srgbClr val="C00000"/>
                </a:solidFill>
              </a:rPr>
              <a:t/>
            </a:r>
            <a:br>
              <a:rPr lang="de-DE" sz="1100" b="0" dirty="0" smtClean="0">
                <a:solidFill>
                  <a:srgbClr val="C00000"/>
                </a:solidFill>
              </a:rPr>
            </a:br>
            <a:r>
              <a:rPr lang="de-DE" sz="1200" dirty="0" smtClean="0">
                <a:solidFill>
                  <a:srgbClr val="C00000"/>
                </a:solidFill>
              </a:rPr>
              <a:t>2) Kontakt zur ev. Kirche</a:t>
            </a:r>
            <a:br>
              <a:rPr lang="de-DE" sz="1200" dirty="0" smtClean="0">
                <a:solidFill>
                  <a:srgbClr val="C00000"/>
                </a:solidFill>
              </a:rPr>
            </a:br>
            <a:r>
              <a:rPr lang="de-DE" sz="1200" b="0" dirty="0" smtClean="0">
                <a:solidFill>
                  <a:srgbClr val="C00000"/>
                </a:solidFill>
              </a:rPr>
              <a:t>	2.1 Erleben von Gemeinde</a:t>
            </a:r>
            <a:br>
              <a:rPr lang="de-DE" sz="1200" b="0" dirty="0" smtClean="0">
                <a:solidFill>
                  <a:srgbClr val="C00000"/>
                </a:solidFill>
              </a:rPr>
            </a:br>
            <a:r>
              <a:rPr lang="de-DE" sz="1200" b="0" dirty="0" smtClean="0">
                <a:solidFill>
                  <a:srgbClr val="C00000"/>
                </a:solidFill>
              </a:rPr>
              <a:t>	2.2 Vorstellung zu Religiosität</a:t>
            </a:r>
            <a:br>
              <a:rPr lang="de-DE" sz="1200" b="0" dirty="0" smtClean="0">
                <a:solidFill>
                  <a:srgbClr val="C00000"/>
                </a:solidFill>
              </a:rPr>
            </a:br>
            <a:r>
              <a:rPr lang="de-DE" sz="1200" b="0" dirty="0" smtClean="0">
                <a:solidFill>
                  <a:srgbClr val="C00000"/>
                </a:solidFill>
              </a:rPr>
              <a:t>	2.3 Biografische Lücken</a:t>
            </a:r>
            <a:br>
              <a:rPr lang="de-DE" sz="1200" b="0" dirty="0" smtClean="0">
                <a:solidFill>
                  <a:srgbClr val="C00000"/>
                </a:solidFill>
              </a:rPr>
            </a:br>
            <a:r>
              <a:rPr lang="de-DE" sz="1200" b="0" dirty="0" smtClean="0">
                <a:solidFill>
                  <a:srgbClr val="C00000"/>
                </a:solidFill>
              </a:rPr>
              <a:t/>
            </a:r>
            <a:br>
              <a:rPr lang="de-DE" sz="1200" b="0" dirty="0" smtClean="0">
                <a:solidFill>
                  <a:srgbClr val="C00000"/>
                </a:solidFill>
              </a:rPr>
            </a:br>
            <a:r>
              <a:rPr lang="de-DE" sz="1200" dirty="0" smtClean="0">
                <a:solidFill>
                  <a:srgbClr val="C00000"/>
                </a:solidFill>
              </a:rPr>
              <a:t>3) Erwartungen an die ev. Kirche </a:t>
            </a:r>
            <a:br>
              <a:rPr lang="de-DE" sz="1200" dirty="0" smtClean="0">
                <a:solidFill>
                  <a:srgbClr val="C00000"/>
                </a:solidFill>
              </a:rPr>
            </a:br>
            <a:r>
              <a:rPr lang="de-DE" sz="1200" b="0" dirty="0" smtClean="0">
                <a:solidFill>
                  <a:srgbClr val="C00000"/>
                </a:solidFill>
              </a:rPr>
              <a:t>	3.1 Erwartungen an kirchliche Angebote </a:t>
            </a:r>
            <a:br>
              <a:rPr lang="de-DE" sz="1200" b="0" dirty="0" smtClean="0">
                <a:solidFill>
                  <a:srgbClr val="C00000"/>
                </a:solidFill>
              </a:rPr>
            </a:br>
            <a:r>
              <a:rPr lang="de-DE" sz="1200" b="0" dirty="0" smtClean="0">
                <a:solidFill>
                  <a:srgbClr val="C00000"/>
                </a:solidFill>
              </a:rPr>
              <a:t>	3.2 Bestärkung der eigenen Loyalität</a:t>
            </a:r>
            <a:br>
              <a:rPr lang="de-DE" sz="1200" b="0" dirty="0" smtClean="0">
                <a:solidFill>
                  <a:srgbClr val="C00000"/>
                </a:solidFill>
              </a:rPr>
            </a:br>
            <a:r>
              <a:rPr lang="de-DE" sz="1200" b="0" dirty="0" smtClean="0">
                <a:solidFill>
                  <a:srgbClr val="C00000"/>
                </a:solidFill>
              </a:rPr>
              <a:t>	3.3 Kommunikation</a:t>
            </a:r>
            <a:br>
              <a:rPr lang="de-DE" sz="1200" b="0" dirty="0" smtClean="0">
                <a:solidFill>
                  <a:srgbClr val="C00000"/>
                </a:solidFill>
              </a:rPr>
            </a:br>
            <a:endParaRPr lang="de-DE" sz="1200" b="0" dirty="0" smtClean="0">
              <a:solidFill>
                <a:srgbClr val="C00000"/>
              </a:solidFill>
            </a:endParaRPr>
          </a:p>
          <a:p>
            <a:pPr marL="609600" indent="-609600">
              <a:lnSpc>
                <a:spcPts val="1500"/>
              </a:lnSpc>
              <a:spcBef>
                <a:spcPct val="50000"/>
              </a:spcBef>
              <a:spcAft>
                <a:spcPts val="600"/>
              </a:spcAft>
              <a:buFontTx/>
              <a:buAutoNum type="romanUcPeriod"/>
            </a:pPr>
            <a:r>
              <a:rPr lang="de-DE" sz="1600" dirty="0" smtClean="0">
                <a:solidFill>
                  <a:srgbClr val="C00000"/>
                </a:solidFill>
              </a:rPr>
              <a:t>Zusammenfassung und Resümee</a:t>
            </a:r>
            <a:endParaRPr lang="de-DE" sz="1050" dirty="0" smtClean="0">
              <a:solidFill>
                <a:srgbClr val="C00000"/>
              </a:solidFill>
            </a:endParaRPr>
          </a:p>
        </p:txBody>
      </p:sp>
    </p:spTree>
    <p:extLst>
      <p:ext uri="{BB962C8B-B14F-4D97-AF65-F5344CB8AC3E}">
        <p14:creationId xmlns="" xmlns:p14="http://schemas.microsoft.com/office/powerpoint/2010/main" val="40574751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6630"/>
                                        </p:tgtEl>
                                        <p:attrNameLst>
                                          <p:attrName>style.visibility</p:attrName>
                                        </p:attrNameLst>
                                      </p:cBhvr>
                                      <p:to>
                                        <p:strVal val="visible"/>
                                      </p:to>
                                    </p:set>
                                    <p:animEffect transition="in" filter="wipe(up)">
                                      <p:cBhvr>
                                        <p:cTn id="10" dur="500"/>
                                        <p:tgtEl>
                                          <p:spTgt spid="26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66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704528" y="1628800"/>
            <a:ext cx="8640960" cy="4708981"/>
          </a:xfrm>
          <a:prstGeom prst="rect">
            <a:avLst/>
          </a:prstGeom>
          <a:effectLst>
            <a:outerShdw blurRad="50800" dist="38100" dir="2700000" algn="tl" rotWithShape="0">
              <a:prstClr val="black">
                <a:alpha val="40000"/>
              </a:prstClr>
            </a:outerShdw>
          </a:effectLst>
        </p:spPr>
        <p:txBody>
          <a:bodyPr wrap="square">
            <a:spAutoFit/>
          </a:bodyPr>
          <a:lstStyle/>
          <a:p>
            <a:pPr algn="ctr">
              <a:lnSpc>
                <a:spcPct val="150000"/>
              </a:lnSpc>
            </a:pPr>
            <a:r>
              <a:rPr lang="de-DE" sz="2000" i="1" dirty="0">
                <a:solidFill>
                  <a:srgbClr val="262626"/>
                </a:solidFill>
              </a:rPr>
              <a:t>„</a:t>
            </a:r>
            <a:r>
              <a:rPr lang="de-DE" sz="2000" i="1" dirty="0">
                <a:solidFill>
                  <a:srgbClr val="C00000"/>
                </a:solidFill>
              </a:rPr>
              <a:t>Die Mitte zwischen Konfirmation und Senioren, da ist nix</a:t>
            </a:r>
            <a:r>
              <a:rPr lang="de-DE" sz="2000" i="1" dirty="0">
                <a:solidFill>
                  <a:srgbClr val="262626"/>
                </a:solidFill>
              </a:rPr>
              <a:t>“</a:t>
            </a:r>
          </a:p>
          <a:p>
            <a:pPr algn="ctr">
              <a:lnSpc>
                <a:spcPct val="150000"/>
              </a:lnSpc>
            </a:pPr>
            <a:r>
              <a:rPr lang="de-DE" sz="2000" i="1" dirty="0" smtClean="0">
                <a:solidFill>
                  <a:srgbClr val="262626"/>
                </a:solidFill>
              </a:rPr>
              <a:t>-</a:t>
            </a:r>
          </a:p>
          <a:p>
            <a:pPr algn="ctr">
              <a:lnSpc>
                <a:spcPct val="150000"/>
              </a:lnSpc>
            </a:pPr>
            <a:r>
              <a:rPr lang="de-DE" sz="2000" i="1" dirty="0" smtClean="0">
                <a:solidFill>
                  <a:srgbClr val="262626"/>
                </a:solidFill>
              </a:rPr>
              <a:t>„</a:t>
            </a:r>
            <a:r>
              <a:rPr lang="de-DE" sz="2000" i="1" dirty="0">
                <a:solidFill>
                  <a:srgbClr val="C00000"/>
                </a:solidFill>
              </a:rPr>
              <a:t>Ich würde gerne in die Kirche gehen, </a:t>
            </a:r>
            <a:r>
              <a:rPr lang="de-DE" sz="2000" i="1" dirty="0" smtClean="0">
                <a:solidFill>
                  <a:srgbClr val="C00000"/>
                </a:solidFill>
              </a:rPr>
              <a:t/>
            </a:r>
            <a:br>
              <a:rPr lang="de-DE" sz="2000" i="1" dirty="0" smtClean="0">
                <a:solidFill>
                  <a:srgbClr val="C00000"/>
                </a:solidFill>
              </a:rPr>
            </a:br>
            <a:r>
              <a:rPr lang="de-DE" sz="2000" i="1" dirty="0" smtClean="0">
                <a:solidFill>
                  <a:srgbClr val="C00000"/>
                </a:solidFill>
              </a:rPr>
              <a:t>aber </a:t>
            </a:r>
            <a:r>
              <a:rPr lang="de-DE" sz="2000" i="1" dirty="0">
                <a:solidFill>
                  <a:srgbClr val="C00000"/>
                </a:solidFill>
              </a:rPr>
              <a:t>ich langweile mich da</a:t>
            </a:r>
            <a:r>
              <a:rPr lang="de-DE" sz="2000" i="1" dirty="0">
                <a:solidFill>
                  <a:srgbClr val="262626"/>
                </a:solidFill>
              </a:rPr>
              <a:t>“</a:t>
            </a:r>
            <a:endParaRPr lang="de-DE" sz="2000" dirty="0">
              <a:solidFill>
                <a:srgbClr val="262626"/>
              </a:solidFill>
            </a:endParaRPr>
          </a:p>
          <a:p>
            <a:pPr algn="ctr">
              <a:lnSpc>
                <a:spcPct val="150000"/>
              </a:lnSpc>
            </a:pPr>
            <a:r>
              <a:rPr lang="de-DE" sz="2000" i="1" dirty="0" smtClean="0">
                <a:solidFill>
                  <a:srgbClr val="262626"/>
                </a:solidFill>
              </a:rPr>
              <a:t>-</a:t>
            </a:r>
          </a:p>
          <a:p>
            <a:pPr algn="ctr">
              <a:lnSpc>
                <a:spcPct val="150000"/>
              </a:lnSpc>
            </a:pPr>
            <a:r>
              <a:rPr lang="de-DE" sz="2000" i="1" dirty="0" smtClean="0">
                <a:solidFill>
                  <a:srgbClr val="262626"/>
                </a:solidFill>
              </a:rPr>
              <a:t>„</a:t>
            </a:r>
            <a:r>
              <a:rPr lang="de-DE" sz="2000" i="1" dirty="0" smtClean="0">
                <a:solidFill>
                  <a:srgbClr val="C00000"/>
                </a:solidFill>
              </a:rPr>
              <a:t>Was heißt hier ‚Gottesdienst feiern‘? </a:t>
            </a:r>
            <a:br>
              <a:rPr lang="de-DE" sz="2000" i="1" dirty="0" smtClean="0">
                <a:solidFill>
                  <a:srgbClr val="C00000"/>
                </a:solidFill>
              </a:rPr>
            </a:br>
            <a:r>
              <a:rPr lang="de-DE" sz="2000" i="1" dirty="0" smtClean="0">
                <a:solidFill>
                  <a:srgbClr val="C00000"/>
                </a:solidFill>
              </a:rPr>
              <a:t>Ich habe das Gefühl, es wird eher einer abgehalten</a:t>
            </a:r>
            <a:r>
              <a:rPr lang="de-DE" sz="2000" i="1" dirty="0" smtClean="0">
                <a:solidFill>
                  <a:srgbClr val="262626"/>
                </a:solidFill>
              </a:rPr>
              <a:t>“</a:t>
            </a:r>
          </a:p>
          <a:p>
            <a:pPr algn="ctr">
              <a:lnSpc>
                <a:spcPct val="150000"/>
              </a:lnSpc>
            </a:pPr>
            <a:r>
              <a:rPr lang="de-DE" sz="2000" i="1" dirty="0">
                <a:solidFill>
                  <a:srgbClr val="262626"/>
                </a:solidFill>
              </a:rPr>
              <a:t>- </a:t>
            </a:r>
          </a:p>
          <a:p>
            <a:pPr algn="ctr">
              <a:lnSpc>
                <a:spcPct val="150000"/>
              </a:lnSpc>
            </a:pPr>
            <a:r>
              <a:rPr lang="de-DE" sz="2000" i="1" dirty="0" smtClean="0">
                <a:solidFill>
                  <a:srgbClr val="262626"/>
                </a:solidFill>
              </a:rPr>
              <a:t>„</a:t>
            </a:r>
            <a:r>
              <a:rPr lang="de-DE" sz="2000" i="1" dirty="0" smtClean="0">
                <a:solidFill>
                  <a:srgbClr val="C00000"/>
                </a:solidFill>
              </a:rPr>
              <a:t>Es </a:t>
            </a:r>
            <a:r>
              <a:rPr lang="de-DE" sz="2000" i="1" dirty="0">
                <a:solidFill>
                  <a:srgbClr val="C00000"/>
                </a:solidFill>
              </a:rPr>
              <a:t>ist so, dass die Kirche verpennt hat, </a:t>
            </a:r>
            <a:r>
              <a:rPr lang="de-DE" sz="2000" i="1" dirty="0" smtClean="0">
                <a:solidFill>
                  <a:srgbClr val="C00000"/>
                </a:solidFill>
              </a:rPr>
              <a:t/>
            </a:r>
            <a:br>
              <a:rPr lang="de-DE" sz="2000" i="1" dirty="0" smtClean="0">
                <a:solidFill>
                  <a:srgbClr val="C00000"/>
                </a:solidFill>
              </a:rPr>
            </a:br>
            <a:r>
              <a:rPr lang="de-DE" sz="2000" i="1" dirty="0" smtClean="0">
                <a:solidFill>
                  <a:srgbClr val="C00000"/>
                </a:solidFill>
              </a:rPr>
              <a:t>die </a:t>
            </a:r>
            <a:r>
              <a:rPr lang="de-DE" sz="2000" i="1" dirty="0">
                <a:solidFill>
                  <a:srgbClr val="C00000"/>
                </a:solidFill>
              </a:rPr>
              <a:t>Nächstenliebe noch mal nahe zu bringen</a:t>
            </a:r>
            <a:r>
              <a:rPr lang="de-DE" sz="2000" i="1" dirty="0" smtClean="0">
                <a:solidFill>
                  <a:srgbClr val="262626"/>
                </a:solidFill>
              </a:rPr>
              <a:t>“</a:t>
            </a:r>
            <a:endParaRPr lang="de-DE" sz="2000" dirty="0">
              <a:solidFill>
                <a:srgbClr val="262626"/>
              </a:solidFill>
            </a:endParaRPr>
          </a:p>
        </p:txBody>
      </p:sp>
      <p:sp>
        <p:nvSpPr>
          <p:cNvPr id="4" name="Rectangle 1026"/>
          <p:cNvSpPr>
            <a:spLocks noChangeArrowheads="1"/>
          </p:cNvSpPr>
          <p:nvPr/>
        </p:nvSpPr>
        <p:spPr bwMode="auto">
          <a:xfrm>
            <a:off x="474462" y="612221"/>
            <a:ext cx="5918698"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r>
              <a:rPr kumimoji="1" lang="de-DE" sz="1400" b="0" dirty="0" smtClean="0">
                <a:solidFill>
                  <a:schemeClr val="bg2"/>
                </a:solidFill>
              </a:rPr>
              <a:t>3. Erwartungen an die evangelische Kirche</a:t>
            </a:r>
          </a:p>
          <a:p>
            <a:r>
              <a:rPr kumimoji="1" lang="de-DE" sz="1400" dirty="0" smtClean="0">
                <a:solidFill>
                  <a:srgbClr val="C00000"/>
                </a:solidFill>
              </a:rPr>
              <a:t>3.1 Erwartungen an kirchliche Angebote</a:t>
            </a:r>
            <a:endParaRPr kumimoji="1" lang="de-DE" sz="1400" dirty="0">
              <a:solidFill>
                <a:srgbClr val="C00000"/>
              </a:solidFill>
            </a:endParaRPr>
          </a:p>
        </p:txBody>
      </p:sp>
    </p:spTree>
    <p:extLst>
      <p:ext uri="{BB962C8B-B14F-4D97-AF65-F5344CB8AC3E}">
        <p14:creationId xmlns="" xmlns:p14="http://schemas.microsoft.com/office/powerpoint/2010/main" val="9568863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27"/>
          <p:cNvSpPr txBox="1">
            <a:spLocks noChangeArrowheads="1"/>
          </p:cNvSpPr>
          <p:nvPr/>
        </p:nvSpPr>
        <p:spPr bwMode="auto">
          <a:xfrm>
            <a:off x="578296" y="1772816"/>
            <a:ext cx="8839200" cy="47397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Die </a:t>
            </a:r>
            <a:r>
              <a:rPr lang="de-DE" sz="1400" dirty="0" smtClean="0">
                <a:solidFill>
                  <a:srgbClr val="262626"/>
                </a:solidFill>
              </a:rPr>
              <a:t>Erwartungen</a:t>
            </a:r>
            <a:r>
              <a:rPr lang="de-DE" sz="1400" b="0" dirty="0" smtClean="0">
                <a:solidFill>
                  <a:srgbClr val="262626"/>
                </a:solidFill>
              </a:rPr>
              <a:t> an die ev. Kirche sind </a:t>
            </a:r>
            <a:r>
              <a:rPr lang="de-DE" sz="1400" dirty="0" smtClean="0">
                <a:solidFill>
                  <a:srgbClr val="262626"/>
                </a:solidFill>
              </a:rPr>
              <a:t>ambivalent</a:t>
            </a:r>
            <a:r>
              <a:rPr lang="de-DE" sz="1400" b="0" dirty="0" smtClean="0">
                <a:solidFill>
                  <a:srgbClr val="262626"/>
                </a:solidFill>
              </a:rPr>
              <a:t>. </a:t>
            </a:r>
            <a:br>
              <a:rPr lang="de-DE" sz="1400" b="0" dirty="0" smtClean="0">
                <a:solidFill>
                  <a:srgbClr val="262626"/>
                </a:solidFill>
              </a:rPr>
            </a:br>
            <a:r>
              <a:rPr lang="de-DE" sz="1400" b="0" dirty="0" smtClean="0">
                <a:solidFill>
                  <a:srgbClr val="262626"/>
                </a:solidFill>
              </a:rPr>
              <a:t/>
            </a:r>
            <a:br>
              <a:rPr lang="de-DE" sz="1400" b="0" dirty="0" smtClean="0">
                <a:solidFill>
                  <a:srgbClr val="262626"/>
                </a:solidFill>
              </a:rPr>
            </a:br>
            <a:r>
              <a:rPr lang="de-DE" sz="1400" b="0" dirty="0" smtClean="0">
                <a:solidFill>
                  <a:srgbClr val="262626"/>
                </a:solidFill>
              </a:rPr>
              <a:t>	- </a:t>
            </a:r>
            <a:r>
              <a:rPr lang="de-DE" sz="1400" dirty="0" smtClean="0">
                <a:solidFill>
                  <a:srgbClr val="262626"/>
                </a:solidFill>
              </a:rPr>
              <a:t>Für einen selber </a:t>
            </a:r>
            <a:r>
              <a:rPr lang="de-DE" sz="1400" b="0" dirty="0" smtClean="0">
                <a:solidFill>
                  <a:srgbClr val="262626"/>
                </a:solidFill>
              </a:rPr>
              <a:t>sind die </a:t>
            </a:r>
            <a:r>
              <a:rPr lang="de-DE" sz="1400" dirty="0" smtClean="0">
                <a:solidFill>
                  <a:srgbClr val="262626"/>
                </a:solidFill>
              </a:rPr>
              <a:t>Erwartungen</a:t>
            </a:r>
            <a:r>
              <a:rPr lang="de-DE" sz="1400" b="0" dirty="0" smtClean="0">
                <a:solidFill>
                  <a:srgbClr val="262626"/>
                </a:solidFill>
              </a:rPr>
              <a:t> an die Kirche für den aktuellen Zeitpunkt </a:t>
            </a:r>
            <a:br>
              <a:rPr lang="de-DE" sz="1400" b="0" dirty="0" smtClean="0">
                <a:solidFill>
                  <a:srgbClr val="262626"/>
                </a:solidFill>
              </a:rPr>
            </a:br>
            <a:r>
              <a:rPr lang="de-DE" sz="1400" b="0" dirty="0" smtClean="0">
                <a:solidFill>
                  <a:srgbClr val="262626"/>
                </a:solidFill>
              </a:rPr>
              <a:t>	  </a:t>
            </a:r>
            <a:r>
              <a:rPr lang="de-DE" sz="1400" dirty="0" smtClean="0">
                <a:solidFill>
                  <a:srgbClr val="262626"/>
                </a:solidFill>
              </a:rPr>
              <a:t>eher gering </a:t>
            </a:r>
            <a:r>
              <a:rPr lang="de-DE" sz="1400" b="0" dirty="0" smtClean="0">
                <a:solidFill>
                  <a:srgbClr val="262626"/>
                </a:solidFill>
              </a:rPr>
              <a:t>(„</a:t>
            </a:r>
            <a:r>
              <a:rPr lang="de-DE" sz="1400" b="0" i="1" dirty="0" smtClean="0">
                <a:solidFill>
                  <a:srgbClr val="262626"/>
                </a:solidFill>
              </a:rPr>
              <a:t>mein Glauben ist losgelöst von der Kirche, die Einrichtung Kirche ist </a:t>
            </a:r>
            <a:br>
              <a:rPr lang="de-DE" sz="1400" b="0" i="1" dirty="0" smtClean="0">
                <a:solidFill>
                  <a:srgbClr val="262626"/>
                </a:solidFill>
              </a:rPr>
            </a:br>
            <a:r>
              <a:rPr lang="de-DE" sz="1400" b="0" i="1" dirty="0" smtClean="0">
                <a:solidFill>
                  <a:srgbClr val="262626"/>
                </a:solidFill>
              </a:rPr>
              <a:t>	  mir persönlich weniger wichtig</a:t>
            </a:r>
            <a:r>
              <a:rPr lang="de-DE" sz="1400" b="0" dirty="0" smtClean="0">
                <a:solidFill>
                  <a:srgbClr val="262626"/>
                </a:solidFill>
              </a:rPr>
              <a:t>“). Wenn, dann richten sie sich </a:t>
            </a:r>
            <a:r>
              <a:rPr lang="de-DE" sz="1400" dirty="0" smtClean="0">
                <a:solidFill>
                  <a:srgbClr val="262626"/>
                </a:solidFill>
              </a:rPr>
              <a:t>im persönlichen </a:t>
            </a:r>
            <a:br>
              <a:rPr lang="de-DE" sz="1400" dirty="0" smtClean="0">
                <a:solidFill>
                  <a:srgbClr val="262626"/>
                </a:solidFill>
              </a:rPr>
            </a:br>
            <a:r>
              <a:rPr lang="de-DE" sz="1400" dirty="0" smtClean="0">
                <a:solidFill>
                  <a:srgbClr val="262626"/>
                </a:solidFill>
              </a:rPr>
              <a:t>	  Umfeld </a:t>
            </a:r>
            <a:r>
              <a:rPr lang="de-DE" sz="1400" b="0" dirty="0" smtClean="0">
                <a:solidFill>
                  <a:srgbClr val="262626"/>
                </a:solidFill>
              </a:rPr>
              <a:t>eher an </a:t>
            </a:r>
            <a:r>
              <a:rPr lang="de-DE" sz="1400" dirty="0" smtClean="0">
                <a:solidFill>
                  <a:srgbClr val="262626"/>
                </a:solidFill>
              </a:rPr>
              <a:t>die Kinder </a:t>
            </a:r>
            <a:r>
              <a:rPr lang="de-DE" sz="1400" b="0" dirty="0" smtClean="0">
                <a:solidFill>
                  <a:srgbClr val="262626"/>
                </a:solidFill>
              </a:rPr>
              <a:t>„</a:t>
            </a:r>
            <a:r>
              <a:rPr lang="de-DE" sz="1400" b="0" i="1" dirty="0" smtClean="0">
                <a:solidFill>
                  <a:srgbClr val="262626"/>
                </a:solidFill>
              </a:rPr>
              <a:t>dass ich das Angebot der Kirche heute noch brauche, </a:t>
            </a:r>
            <a:br>
              <a:rPr lang="de-DE" sz="1400" b="0" i="1" dirty="0" smtClean="0">
                <a:solidFill>
                  <a:srgbClr val="262626"/>
                </a:solidFill>
              </a:rPr>
            </a:br>
            <a:r>
              <a:rPr lang="de-DE" sz="1400" b="0" i="1" dirty="0" smtClean="0">
                <a:solidFill>
                  <a:srgbClr val="262626"/>
                </a:solidFill>
              </a:rPr>
              <a:t>	  würde ich nicht behaupten, aber für die Kinder hätte ich es gerne wieder und da gibt </a:t>
            </a:r>
            <a:br>
              <a:rPr lang="de-DE" sz="1400" b="0" i="1" dirty="0" smtClean="0">
                <a:solidFill>
                  <a:srgbClr val="262626"/>
                </a:solidFill>
              </a:rPr>
            </a:br>
            <a:r>
              <a:rPr lang="de-DE" sz="1400" b="0" i="1" dirty="0" smtClean="0">
                <a:solidFill>
                  <a:srgbClr val="262626"/>
                </a:solidFill>
              </a:rPr>
              <a:t>	  es einfach nichts</a:t>
            </a:r>
            <a:r>
              <a:rPr lang="de-DE" sz="1400" b="0" dirty="0" smtClean="0">
                <a:solidFill>
                  <a:srgbClr val="262626"/>
                </a:solidFill>
              </a:rPr>
              <a:t>“.</a:t>
            </a:r>
            <a:br>
              <a:rPr lang="de-DE" sz="1400" b="0" dirty="0" smtClean="0">
                <a:solidFill>
                  <a:srgbClr val="262626"/>
                </a:solidFill>
              </a:rPr>
            </a:br>
            <a:r>
              <a:rPr lang="de-DE" sz="1000" b="0" dirty="0" smtClean="0">
                <a:solidFill>
                  <a:srgbClr val="262626"/>
                </a:solidFill>
              </a:rPr>
              <a:t/>
            </a:r>
            <a:br>
              <a:rPr lang="de-DE" sz="1000" b="0" dirty="0" smtClean="0">
                <a:solidFill>
                  <a:srgbClr val="262626"/>
                </a:solidFill>
              </a:rPr>
            </a:br>
            <a:r>
              <a:rPr lang="de-DE" sz="1400" b="0" dirty="0" smtClean="0">
                <a:solidFill>
                  <a:srgbClr val="262626"/>
                </a:solidFill>
              </a:rPr>
              <a:t>	- </a:t>
            </a:r>
            <a:r>
              <a:rPr lang="de-DE" sz="1400" dirty="0" smtClean="0">
                <a:solidFill>
                  <a:srgbClr val="262626"/>
                </a:solidFill>
              </a:rPr>
              <a:t>Hohe Erwartungen </a:t>
            </a:r>
            <a:r>
              <a:rPr lang="de-DE" sz="1400" b="0" dirty="0" smtClean="0">
                <a:solidFill>
                  <a:srgbClr val="262626"/>
                </a:solidFill>
              </a:rPr>
              <a:t>haben die Teilnehmer jedoch </a:t>
            </a:r>
            <a:r>
              <a:rPr lang="de-DE" sz="1400" dirty="0" smtClean="0">
                <a:solidFill>
                  <a:srgbClr val="262626"/>
                </a:solidFill>
              </a:rPr>
              <a:t>an </a:t>
            </a:r>
            <a:r>
              <a:rPr lang="de-DE" sz="1400" dirty="0">
                <a:solidFill>
                  <a:srgbClr val="262626"/>
                </a:solidFill>
              </a:rPr>
              <a:t>eine Kirche für die </a:t>
            </a:r>
            <a:r>
              <a:rPr lang="de-DE" sz="1400" dirty="0" smtClean="0">
                <a:solidFill>
                  <a:srgbClr val="262626"/>
                </a:solidFill>
              </a:rPr>
              <a:t/>
            </a:r>
            <a:br>
              <a:rPr lang="de-DE" sz="1400" dirty="0" smtClean="0">
                <a:solidFill>
                  <a:srgbClr val="262626"/>
                </a:solidFill>
              </a:rPr>
            </a:br>
            <a:r>
              <a:rPr lang="de-DE" sz="1400" dirty="0" smtClean="0">
                <a:solidFill>
                  <a:srgbClr val="262626"/>
                </a:solidFill>
              </a:rPr>
              <a:t>	  „</a:t>
            </a:r>
            <a:r>
              <a:rPr lang="de-DE" sz="1400" i="1" dirty="0" smtClean="0">
                <a:solidFill>
                  <a:srgbClr val="262626"/>
                </a:solidFill>
              </a:rPr>
              <a:t>Schwachen </a:t>
            </a:r>
            <a:r>
              <a:rPr lang="de-DE" sz="1400" i="1" dirty="0">
                <a:solidFill>
                  <a:srgbClr val="262626"/>
                </a:solidFill>
              </a:rPr>
              <a:t>und Schutzlosen</a:t>
            </a:r>
            <a:r>
              <a:rPr lang="de-DE" sz="1400" dirty="0" smtClean="0">
                <a:solidFill>
                  <a:srgbClr val="262626"/>
                </a:solidFill>
              </a:rPr>
              <a:t>“</a:t>
            </a:r>
            <a:r>
              <a:rPr lang="de-DE" sz="1400" b="0" dirty="0" smtClean="0">
                <a:solidFill>
                  <a:srgbClr val="262626"/>
                </a:solidFill>
              </a:rPr>
              <a:t>. Sie soll „</a:t>
            </a:r>
            <a:r>
              <a:rPr lang="de-DE" sz="1400" b="0" i="1" dirty="0" smtClean="0">
                <a:solidFill>
                  <a:srgbClr val="262626"/>
                </a:solidFill>
              </a:rPr>
              <a:t>in </a:t>
            </a:r>
            <a:r>
              <a:rPr lang="de-DE" sz="1400" b="0" i="1" dirty="0">
                <a:solidFill>
                  <a:srgbClr val="262626"/>
                </a:solidFill>
              </a:rPr>
              <a:t>gewisser Art und Weise ein soziales </a:t>
            </a:r>
            <a:r>
              <a:rPr lang="de-DE" sz="1400" b="0" i="1" dirty="0" smtClean="0">
                <a:solidFill>
                  <a:srgbClr val="262626"/>
                </a:solidFill>
              </a:rPr>
              <a:t/>
            </a:r>
            <a:br>
              <a:rPr lang="de-DE" sz="1400" b="0" i="1" dirty="0" smtClean="0">
                <a:solidFill>
                  <a:srgbClr val="262626"/>
                </a:solidFill>
              </a:rPr>
            </a:br>
            <a:r>
              <a:rPr lang="de-DE" sz="1400" b="0" i="1" dirty="0" smtClean="0">
                <a:solidFill>
                  <a:srgbClr val="262626"/>
                </a:solidFill>
              </a:rPr>
              <a:t>	  Auffangnetz</a:t>
            </a:r>
            <a:r>
              <a:rPr lang="de-DE" sz="1400" b="0" dirty="0" smtClean="0">
                <a:solidFill>
                  <a:srgbClr val="262626"/>
                </a:solidFill>
              </a:rPr>
              <a:t>“ sein, sich </a:t>
            </a:r>
            <a:r>
              <a:rPr lang="de-DE" sz="1400" b="0" dirty="0">
                <a:solidFill>
                  <a:srgbClr val="262626"/>
                </a:solidFill>
              </a:rPr>
              <a:t>„</a:t>
            </a:r>
            <a:r>
              <a:rPr lang="de-DE" sz="1400" b="0" i="1" dirty="0">
                <a:solidFill>
                  <a:srgbClr val="262626"/>
                </a:solidFill>
              </a:rPr>
              <a:t>aktiver einmischen in Politik und Soziales</a:t>
            </a:r>
            <a:r>
              <a:rPr lang="de-DE" sz="1400" b="0" dirty="0" smtClean="0">
                <a:solidFill>
                  <a:srgbClr val="262626"/>
                </a:solidFill>
              </a:rPr>
              <a:t>“ und ihre </a:t>
            </a:r>
            <a:r>
              <a:rPr lang="de-DE" sz="1400" dirty="0" smtClean="0">
                <a:solidFill>
                  <a:srgbClr val="262626"/>
                </a:solidFill>
              </a:rPr>
              <a:t>Werte </a:t>
            </a:r>
            <a:br>
              <a:rPr lang="de-DE" sz="1400" dirty="0" smtClean="0">
                <a:solidFill>
                  <a:srgbClr val="262626"/>
                </a:solidFill>
              </a:rPr>
            </a:br>
            <a:r>
              <a:rPr lang="de-DE" sz="1400" dirty="0" smtClean="0">
                <a:solidFill>
                  <a:srgbClr val="262626"/>
                </a:solidFill>
              </a:rPr>
              <a:t>	  offensiv vertreten</a:t>
            </a:r>
            <a:r>
              <a:rPr lang="de-DE" sz="1400" b="0" dirty="0" smtClean="0">
                <a:solidFill>
                  <a:srgbClr val="262626"/>
                </a:solidFill>
              </a:rPr>
              <a:t> („</a:t>
            </a:r>
            <a:r>
              <a:rPr lang="de-DE" sz="1400" b="0" i="1" dirty="0" smtClean="0">
                <a:solidFill>
                  <a:srgbClr val="262626"/>
                </a:solidFill>
              </a:rPr>
              <a:t>dass die sich auch mal outen: Diese Werte wollen wir als </a:t>
            </a:r>
            <a:br>
              <a:rPr lang="de-DE" sz="1400" b="0" i="1" dirty="0" smtClean="0">
                <a:solidFill>
                  <a:srgbClr val="262626"/>
                </a:solidFill>
              </a:rPr>
            </a:br>
            <a:r>
              <a:rPr lang="de-DE" sz="1400" b="0" i="1" dirty="0" smtClean="0">
                <a:solidFill>
                  <a:srgbClr val="262626"/>
                </a:solidFill>
              </a:rPr>
              <a:t>	  Gemeinde haben, wir wollen sie stärken, wir wollen sie vermitteln, dafür haben wir </a:t>
            </a:r>
            <a:br>
              <a:rPr lang="de-DE" sz="1400" b="0" i="1" dirty="0" smtClean="0">
                <a:solidFill>
                  <a:srgbClr val="262626"/>
                </a:solidFill>
              </a:rPr>
            </a:br>
            <a:r>
              <a:rPr lang="de-DE" sz="1400" b="0" i="1" dirty="0" smtClean="0">
                <a:solidFill>
                  <a:srgbClr val="262626"/>
                </a:solidFill>
              </a:rPr>
              <a:t>	  die und die Angebote und das ist der Weg, den wir als Gemeinde gehen wollen um </a:t>
            </a:r>
            <a:br>
              <a:rPr lang="de-DE" sz="1400" b="0" i="1" dirty="0" smtClean="0">
                <a:solidFill>
                  <a:srgbClr val="262626"/>
                </a:solidFill>
              </a:rPr>
            </a:br>
            <a:r>
              <a:rPr lang="de-DE" sz="1400" b="0" i="1" dirty="0" smtClean="0">
                <a:solidFill>
                  <a:srgbClr val="262626"/>
                </a:solidFill>
              </a:rPr>
              <a:t>	  dieses Ziel zu erreichen</a:t>
            </a:r>
            <a:r>
              <a:rPr lang="de-DE" sz="1400" b="0" dirty="0" smtClean="0">
                <a:solidFill>
                  <a:srgbClr val="262626"/>
                </a:solidFill>
              </a:rPr>
              <a:t>“). </a:t>
            </a:r>
            <a:endParaRPr lang="de-DE" sz="1400" b="0" dirty="0">
              <a:solidFill>
                <a:srgbClr val="262626"/>
              </a:solidFill>
            </a:endParaRPr>
          </a:p>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Man sich könnte „</a:t>
            </a:r>
            <a:r>
              <a:rPr lang="de-DE" sz="1400" b="0" i="1" dirty="0" smtClean="0">
                <a:solidFill>
                  <a:srgbClr val="262626"/>
                </a:solidFill>
              </a:rPr>
              <a:t>hier und da</a:t>
            </a:r>
            <a:r>
              <a:rPr lang="de-DE" sz="1400" b="0" dirty="0" smtClean="0">
                <a:solidFill>
                  <a:srgbClr val="262626"/>
                </a:solidFill>
              </a:rPr>
              <a:t>“ </a:t>
            </a:r>
            <a:r>
              <a:rPr lang="de-DE" sz="1400" dirty="0" smtClean="0">
                <a:solidFill>
                  <a:srgbClr val="262626"/>
                </a:solidFill>
              </a:rPr>
              <a:t>Angebote</a:t>
            </a:r>
            <a:r>
              <a:rPr lang="de-DE" sz="1400" b="0" dirty="0" smtClean="0">
                <a:solidFill>
                  <a:srgbClr val="262626"/>
                </a:solidFill>
              </a:rPr>
              <a:t> für die „</a:t>
            </a:r>
            <a:r>
              <a:rPr lang="de-DE" sz="1400" b="0" i="1" dirty="0" smtClean="0">
                <a:solidFill>
                  <a:srgbClr val="262626"/>
                </a:solidFill>
              </a:rPr>
              <a:t>eigene Lebensphase</a:t>
            </a:r>
            <a:r>
              <a:rPr lang="de-DE" sz="1400" b="0" dirty="0" smtClean="0">
                <a:solidFill>
                  <a:srgbClr val="262626"/>
                </a:solidFill>
              </a:rPr>
              <a:t>“ vorstellen, die dann stärker </a:t>
            </a:r>
            <a:r>
              <a:rPr lang="de-DE" sz="1400" dirty="0" smtClean="0">
                <a:solidFill>
                  <a:srgbClr val="262626"/>
                </a:solidFill>
              </a:rPr>
              <a:t>auf ein gemeinschaftliches Erleben </a:t>
            </a:r>
            <a:r>
              <a:rPr lang="de-DE" sz="1400" b="0" dirty="0" smtClean="0">
                <a:solidFill>
                  <a:srgbClr val="262626"/>
                </a:solidFill>
              </a:rPr>
              <a:t>zielen: „</a:t>
            </a:r>
            <a:r>
              <a:rPr lang="de-DE" sz="1400" b="0" i="1" dirty="0" smtClean="0">
                <a:solidFill>
                  <a:srgbClr val="262626"/>
                </a:solidFill>
              </a:rPr>
              <a:t>Kreativgruppen</a:t>
            </a:r>
            <a:r>
              <a:rPr lang="de-DE" sz="1400" b="0" dirty="0" smtClean="0">
                <a:solidFill>
                  <a:srgbClr val="262626"/>
                </a:solidFill>
              </a:rPr>
              <a:t>“, „</a:t>
            </a:r>
            <a:r>
              <a:rPr lang="de-DE" sz="1400" b="0" i="1" dirty="0" smtClean="0">
                <a:solidFill>
                  <a:srgbClr val="262626"/>
                </a:solidFill>
              </a:rPr>
              <a:t>Gottesdienste mit einem Rahmenprogramm, gemeinsames Essen danach</a:t>
            </a:r>
            <a:r>
              <a:rPr lang="de-DE" sz="1400" b="0" dirty="0" smtClean="0">
                <a:solidFill>
                  <a:srgbClr val="262626"/>
                </a:solidFill>
              </a:rPr>
              <a:t>“, „</a:t>
            </a:r>
            <a:r>
              <a:rPr lang="de-DE" sz="1400" b="0" i="1" dirty="0" smtClean="0">
                <a:solidFill>
                  <a:srgbClr val="262626"/>
                </a:solidFill>
              </a:rPr>
              <a:t>richtig tolle Gottesdienste, wo man sagt, prima, jetzt gehe ich richtig gestärkt raus in die neue Woche</a:t>
            </a:r>
            <a:r>
              <a:rPr lang="de-DE" sz="1400" b="0" dirty="0" smtClean="0">
                <a:solidFill>
                  <a:srgbClr val="262626"/>
                </a:solidFill>
              </a:rPr>
              <a:t>“, „</a:t>
            </a:r>
            <a:r>
              <a:rPr lang="de-DE" sz="1400" b="0" i="1" dirty="0" smtClean="0">
                <a:solidFill>
                  <a:srgbClr val="262626"/>
                </a:solidFill>
              </a:rPr>
              <a:t>gemeinsam Theater besuchen</a:t>
            </a:r>
            <a:r>
              <a:rPr lang="de-DE" sz="1400" b="0" dirty="0" smtClean="0">
                <a:solidFill>
                  <a:srgbClr val="262626"/>
                </a:solidFill>
              </a:rPr>
              <a:t>“, „</a:t>
            </a:r>
            <a:r>
              <a:rPr lang="de-DE" sz="1400" b="0" i="1" dirty="0" smtClean="0">
                <a:solidFill>
                  <a:srgbClr val="262626"/>
                </a:solidFill>
              </a:rPr>
              <a:t>Motorradgottesdienste</a:t>
            </a:r>
            <a:r>
              <a:rPr lang="de-DE" sz="1400" b="0" dirty="0" smtClean="0">
                <a:solidFill>
                  <a:srgbClr val="262626"/>
                </a:solidFill>
              </a:rPr>
              <a:t>“ oder überhaupt „</a:t>
            </a:r>
            <a:r>
              <a:rPr lang="de-DE" sz="1400" b="0" i="1" dirty="0" smtClean="0">
                <a:solidFill>
                  <a:srgbClr val="262626"/>
                </a:solidFill>
              </a:rPr>
              <a:t>wieder mehr Gemeinschaft</a:t>
            </a:r>
            <a:r>
              <a:rPr lang="de-DE" sz="1400" b="0" dirty="0" smtClean="0">
                <a:solidFill>
                  <a:srgbClr val="262626"/>
                </a:solidFill>
              </a:rPr>
              <a:t>“. </a:t>
            </a:r>
          </a:p>
        </p:txBody>
      </p:sp>
      <p:sp>
        <p:nvSpPr>
          <p:cNvPr id="7" name="Rectangle 1026"/>
          <p:cNvSpPr>
            <a:spLocks noChangeArrowheads="1"/>
          </p:cNvSpPr>
          <p:nvPr/>
        </p:nvSpPr>
        <p:spPr bwMode="auto">
          <a:xfrm>
            <a:off x="474462" y="612221"/>
            <a:ext cx="5918698"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r>
              <a:rPr kumimoji="1" lang="de-DE" sz="1400" b="0" dirty="0" smtClean="0">
                <a:solidFill>
                  <a:schemeClr val="bg2"/>
                </a:solidFill>
              </a:rPr>
              <a:t>3. Erwartungen an die evangelische Kirche</a:t>
            </a:r>
          </a:p>
          <a:p>
            <a:r>
              <a:rPr kumimoji="1" lang="de-DE" sz="1400" dirty="0" smtClean="0">
                <a:solidFill>
                  <a:srgbClr val="C00000"/>
                </a:solidFill>
              </a:rPr>
              <a:t>3.1 Erwartungen an kirchliche Angebote</a:t>
            </a:r>
            <a:endParaRPr kumimoji="1" lang="de-DE" sz="1400" dirty="0">
              <a:solidFill>
                <a:srgbClr val="C00000"/>
              </a:solidFill>
            </a:endParaRPr>
          </a:p>
        </p:txBody>
      </p:sp>
    </p:spTree>
    <p:extLst>
      <p:ext uri="{BB962C8B-B14F-4D97-AF65-F5344CB8AC3E}">
        <p14:creationId xmlns="" xmlns:p14="http://schemas.microsoft.com/office/powerpoint/2010/main" val="31441202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27"/>
          <p:cNvSpPr txBox="1">
            <a:spLocks noChangeArrowheads="1"/>
          </p:cNvSpPr>
          <p:nvPr/>
        </p:nvSpPr>
        <p:spPr bwMode="auto">
          <a:xfrm>
            <a:off x="578296" y="1600919"/>
            <a:ext cx="8839200" cy="495520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marL="285750" indent="-285750">
              <a:spcBef>
                <a:spcPct val="50000"/>
              </a:spcBef>
              <a:spcAft>
                <a:spcPts val="600"/>
              </a:spcAft>
              <a:buClr>
                <a:srgbClr val="E22B00"/>
              </a:buClr>
              <a:buFont typeface="Wingdings" pitchFamily="2" charset="2"/>
              <a:buChar char="Ø"/>
            </a:pPr>
            <a:r>
              <a:rPr lang="de-DE" sz="1400" dirty="0" smtClean="0">
                <a:solidFill>
                  <a:srgbClr val="262626"/>
                </a:solidFill>
              </a:rPr>
              <a:t>Wichtig</a:t>
            </a:r>
            <a:r>
              <a:rPr lang="de-DE" sz="1400" b="0" dirty="0" smtClean="0">
                <a:solidFill>
                  <a:srgbClr val="262626"/>
                </a:solidFill>
              </a:rPr>
              <a:t> wäre </a:t>
            </a:r>
            <a:r>
              <a:rPr lang="de-DE" sz="1400" dirty="0" smtClean="0">
                <a:solidFill>
                  <a:srgbClr val="262626"/>
                </a:solidFill>
              </a:rPr>
              <a:t>für neue oder überarbeitete Angebote</a:t>
            </a:r>
            <a:r>
              <a:rPr lang="de-DE" sz="1400" b="0" dirty="0" smtClean="0">
                <a:solidFill>
                  <a:srgbClr val="262626"/>
                </a:solidFill>
              </a:rPr>
              <a:t>, dass die Atmosphäre „</a:t>
            </a:r>
            <a:r>
              <a:rPr lang="de-DE" sz="1400" b="0" i="1" dirty="0" smtClean="0">
                <a:solidFill>
                  <a:srgbClr val="262626"/>
                </a:solidFill>
              </a:rPr>
              <a:t>nicht starr und steif</a:t>
            </a:r>
            <a:r>
              <a:rPr lang="de-DE" sz="1400" b="0" dirty="0" smtClean="0">
                <a:solidFill>
                  <a:srgbClr val="262626"/>
                </a:solidFill>
              </a:rPr>
              <a:t>“, „</a:t>
            </a:r>
            <a:r>
              <a:rPr lang="de-DE" sz="1400" b="0" i="1" dirty="0" smtClean="0">
                <a:solidFill>
                  <a:srgbClr val="262626"/>
                </a:solidFill>
              </a:rPr>
              <a:t>nicht so trostlos</a:t>
            </a:r>
            <a:r>
              <a:rPr lang="de-DE" sz="1400" b="0" dirty="0" smtClean="0">
                <a:solidFill>
                  <a:srgbClr val="262626"/>
                </a:solidFill>
              </a:rPr>
              <a:t>“, sondern „</a:t>
            </a:r>
            <a:r>
              <a:rPr lang="de-DE" sz="1400" b="0" i="1" dirty="0" smtClean="0">
                <a:solidFill>
                  <a:srgbClr val="262626"/>
                </a:solidFill>
              </a:rPr>
              <a:t>moderner</a:t>
            </a:r>
            <a:r>
              <a:rPr lang="de-DE" sz="1400" b="0" dirty="0" smtClean="0">
                <a:solidFill>
                  <a:srgbClr val="262626"/>
                </a:solidFill>
              </a:rPr>
              <a:t>“, „</a:t>
            </a:r>
            <a:r>
              <a:rPr lang="de-DE" sz="1400" b="0" i="1" dirty="0" smtClean="0">
                <a:solidFill>
                  <a:srgbClr val="262626"/>
                </a:solidFill>
              </a:rPr>
              <a:t>mehr mit der Zeit gehend</a:t>
            </a:r>
            <a:r>
              <a:rPr lang="de-DE" sz="1400" b="0" dirty="0" smtClean="0">
                <a:solidFill>
                  <a:srgbClr val="262626"/>
                </a:solidFill>
              </a:rPr>
              <a:t>“, „</a:t>
            </a:r>
            <a:r>
              <a:rPr lang="de-DE" sz="1400" b="0" i="1" dirty="0" smtClean="0">
                <a:solidFill>
                  <a:srgbClr val="262626"/>
                </a:solidFill>
              </a:rPr>
              <a:t>anregen-der</a:t>
            </a:r>
            <a:r>
              <a:rPr lang="de-DE" sz="1400" b="0" dirty="0" smtClean="0">
                <a:solidFill>
                  <a:srgbClr val="262626"/>
                </a:solidFill>
              </a:rPr>
              <a:t>“ und insgesamt „</a:t>
            </a:r>
            <a:r>
              <a:rPr lang="de-DE" sz="1400" i="1" dirty="0" smtClean="0">
                <a:solidFill>
                  <a:srgbClr val="262626"/>
                </a:solidFill>
              </a:rPr>
              <a:t>fröhlicher</a:t>
            </a:r>
            <a:r>
              <a:rPr lang="de-DE" sz="1400" b="0" dirty="0" smtClean="0">
                <a:solidFill>
                  <a:srgbClr val="262626"/>
                </a:solidFill>
              </a:rPr>
              <a:t>“ und „</a:t>
            </a:r>
            <a:r>
              <a:rPr lang="de-DE" sz="1400" b="0" i="1" dirty="0" smtClean="0">
                <a:solidFill>
                  <a:srgbClr val="262626"/>
                </a:solidFill>
              </a:rPr>
              <a:t>heiterer</a:t>
            </a:r>
            <a:r>
              <a:rPr lang="de-DE" sz="1400" b="0" dirty="0" smtClean="0">
                <a:solidFill>
                  <a:srgbClr val="262626"/>
                </a:solidFill>
              </a:rPr>
              <a:t>“ gestaltet wäre, „</a:t>
            </a:r>
            <a:r>
              <a:rPr lang="de-DE" sz="1400" b="0" i="1" dirty="0" smtClean="0">
                <a:solidFill>
                  <a:srgbClr val="262626"/>
                </a:solidFill>
              </a:rPr>
              <a:t>dass man nicht sagt, jetzt müsste ich mal wieder da hingehen, sondern dass man sagt, das zieht mich da hin, weil hinterher geht es mir gut. Das wäre super. Wenn so was möglich wäre!</a:t>
            </a:r>
            <a:r>
              <a:rPr lang="de-DE" sz="1400" b="0" dirty="0" smtClean="0">
                <a:solidFill>
                  <a:srgbClr val="262626"/>
                </a:solidFill>
              </a:rPr>
              <a:t>“. </a:t>
            </a:r>
          </a:p>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Dieses </a:t>
            </a:r>
            <a:r>
              <a:rPr lang="de-DE" sz="1400" dirty="0" smtClean="0">
                <a:solidFill>
                  <a:srgbClr val="262626"/>
                </a:solidFill>
              </a:rPr>
              <a:t>Bedürfnis</a:t>
            </a:r>
            <a:r>
              <a:rPr lang="de-DE" sz="1400" b="0" dirty="0" smtClean="0">
                <a:solidFill>
                  <a:srgbClr val="262626"/>
                </a:solidFill>
              </a:rPr>
              <a:t> nach einer gewissen „</a:t>
            </a:r>
            <a:r>
              <a:rPr lang="de-DE" sz="1400" i="1" dirty="0" smtClean="0">
                <a:solidFill>
                  <a:srgbClr val="262626"/>
                </a:solidFill>
              </a:rPr>
              <a:t>Leichtigkeit</a:t>
            </a:r>
            <a:r>
              <a:rPr lang="de-DE" sz="1400" b="0" dirty="0" smtClean="0">
                <a:solidFill>
                  <a:srgbClr val="262626"/>
                </a:solidFill>
              </a:rPr>
              <a:t>“ resultiert aus Sicht einige Teilnehmer aus dem </a:t>
            </a:r>
            <a:r>
              <a:rPr lang="de-DE" sz="1400" dirty="0" smtClean="0">
                <a:solidFill>
                  <a:srgbClr val="262626"/>
                </a:solidFill>
              </a:rPr>
              <a:t>gewandelten gesellschaftlichen Umfeld und der Arbeitssituation</a:t>
            </a:r>
            <a:r>
              <a:rPr lang="de-DE" sz="1400" b="0" dirty="0" smtClean="0">
                <a:solidFill>
                  <a:srgbClr val="262626"/>
                </a:solidFill>
              </a:rPr>
              <a:t>: „</a:t>
            </a:r>
            <a:r>
              <a:rPr lang="de-DE" sz="1400" b="0" i="1" dirty="0" smtClean="0">
                <a:solidFill>
                  <a:srgbClr val="262626"/>
                </a:solidFill>
              </a:rPr>
              <a:t>Das Arbeitsleben wird immer schwieriger, man hat immer mehr Druck, immer mehr Stress in der Woche und wenn ich dann am Wochenende in die Kirche gehen würde und kriegte da auch noch Druck von oben - nein, sorry</a:t>
            </a:r>
            <a:r>
              <a:rPr lang="de-DE" sz="1400" b="0" dirty="0" smtClean="0">
                <a:solidFill>
                  <a:srgbClr val="262626"/>
                </a:solidFill>
              </a:rPr>
              <a:t>!“. </a:t>
            </a:r>
          </a:p>
          <a:p>
            <a:pPr marL="285750" indent="-285750">
              <a:spcBef>
                <a:spcPct val="50000"/>
              </a:spcBef>
              <a:spcAft>
                <a:spcPts val="600"/>
              </a:spcAft>
              <a:buClr>
                <a:srgbClr val="E22B00"/>
              </a:buClr>
              <a:buFont typeface="Wingdings" pitchFamily="2" charset="2"/>
              <a:buChar char="Ø"/>
            </a:pPr>
            <a:r>
              <a:rPr lang="de-DE" sz="1400" b="0" dirty="0">
                <a:solidFill>
                  <a:srgbClr val="262626"/>
                </a:solidFill>
              </a:rPr>
              <a:t>Ob man </a:t>
            </a:r>
            <a:r>
              <a:rPr lang="de-DE" sz="1400" b="0" dirty="0" smtClean="0">
                <a:solidFill>
                  <a:srgbClr val="262626"/>
                </a:solidFill>
              </a:rPr>
              <a:t>an </a:t>
            </a:r>
            <a:r>
              <a:rPr lang="de-DE" sz="1400" dirty="0" smtClean="0">
                <a:solidFill>
                  <a:srgbClr val="262626"/>
                </a:solidFill>
              </a:rPr>
              <a:t>neuen Angeboten jedoch </a:t>
            </a:r>
            <a:r>
              <a:rPr lang="de-DE" sz="1400" dirty="0">
                <a:solidFill>
                  <a:srgbClr val="262626"/>
                </a:solidFill>
              </a:rPr>
              <a:t>teilnehmen </a:t>
            </a:r>
            <a:r>
              <a:rPr lang="de-DE" sz="1400" b="0" dirty="0">
                <a:solidFill>
                  <a:srgbClr val="262626"/>
                </a:solidFill>
              </a:rPr>
              <a:t>würde, </a:t>
            </a:r>
            <a:r>
              <a:rPr lang="de-DE" sz="1400" dirty="0">
                <a:solidFill>
                  <a:srgbClr val="262626"/>
                </a:solidFill>
              </a:rPr>
              <a:t>obwohl man den Anschluss an die Kirche </a:t>
            </a:r>
            <a:r>
              <a:rPr lang="de-DE" sz="1400" b="0" dirty="0">
                <a:solidFill>
                  <a:srgbClr val="262626"/>
                </a:solidFill>
              </a:rPr>
              <a:t>und an die Gemeinschaft der Verbundenen </a:t>
            </a:r>
            <a:r>
              <a:rPr lang="de-DE" sz="1400" dirty="0">
                <a:solidFill>
                  <a:srgbClr val="262626"/>
                </a:solidFill>
              </a:rPr>
              <a:t>verloren</a:t>
            </a:r>
            <a:r>
              <a:rPr lang="de-DE" sz="1400" b="0" dirty="0">
                <a:solidFill>
                  <a:srgbClr val="262626"/>
                </a:solidFill>
              </a:rPr>
              <a:t> hat, scheint </a:t>
            </a:r>
            <a:r>
              <a:rPr lang="de-DE" sz="1400" dirty="0">
                <a:solidFill>
                  <a:srgbClr val="262626"/>
                </a:solidFill>
              </a:rPr>
              <a:t>fraglich</a:t>
            </a:r>
            <a:r>
              <a:rPr lang="de-DE" sz="1400" b="0" dirty="0">
                <a:solidFill>
                  <a:srgbClr val="262626"/>
                </a:solidFill>
              </a:rPr>
              <a:t> „</a:t>
            </a:r>
            <a:r>
              <a:rPr lang="de-DE" sz="1400" b="0" i="1" dirty="0">
                <a:solidFill>
                  <a:srgbClr val="262626"/>
                </a:solidFill>
              </a:rPr>
              <a:t>ich habe das Gefühl, ich war jahrelang nicht in der Kirche, gehe ich da jetzt hin</a:t>
            </a:r>
            <a:r>
              <a:rPr lang="de-DE" sz="1400" b="0" dirty="0">
                <a:solidFill>
                  <a:srgbClr val="262626"/>
                </a:solidFill>
              </a:rPr>
              <a:t>?“. </a:t>
            </a:r>
            <a:r>
              <a:rPr lang="de-DE" sz="1400" b="0" dirty="0" smtClean="0">
                <a:solidFill>
                  <a:srgbClr val="262626"/>
                </a:solidFill>
              </a:rPr>
              <a:t>Zudem kommen </a:t>
            </a:r>
            <a:r>
              <a:rPr lang="de-DE" sz="1400" b="0" dirty="0">
                <a:solidFill>
                  <a:srgbClr val="262626"/>
                </a:solidFill>
              </a:rPr>
              <a:t>in diesem Zusammenhang auch </a:t>
            </a:r>
            <a:r>
              <a:rPr lang="de-DE" sz="1400" dirty="0">
                <a:solidFill>
                  <a:srgbClr val="262626"/>
                </a:solidFill>
              </a:rPr>
              <a:t>oft Hinweise, dass die Kirche eigentlich </a:t>
            </a:r>
            <a:r>
              <a:rPr lang="de-DE" sz="1400" dirty="0" smtClean="0">
                <a:solidFill>
                  <a:srgbClr val="262626"/>
                </a:solidFill>
              </a:rPr>
              <a:t>heute schon genug </a:t>
            </a:r>
            <a:r>
              <a:rPr lang="de-DE" sz="1400" b="0" dirty="0">
                <a:solidFill>
                  <a:srgbClr val="262626"/>
                </a:solidFill>
              </a:rPr>
              <a:t>anbietet, „</a:t>
            </a:r>
            <a:r>
              <a:rPr lang="de-DE" sz="1400" b="0" i="1" dirty="0">
                <a:solidFill>
                  <a:srgbClr val="262626"/>
                </a:solidFill>
              </a:rPr>
              <a:t>ich glaube, man informiert sich einfach zu wenig, was es wirklich gibt</a:t>
            </a:r>
            <a:r>
              <a:rPr lang="de-DE" sz="1400" b="0" dirty="0">
                <a:solidFill>
                  <a:srgbClr val="262626"/>
                </a:solidFill>
              </a:rPr>
              <a:t>“. </a:t>
            </a:r>
          </a:p>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Speziell </a:t>
            </a:r>
            <a:r>
              <a:rPr lang="de-DE" sz="1400" b="0" dirty="0">
                <a:solidFill>
                  <a:srgbClr val="262626"/>
                </a:solidFill>
              </a:rPr>
              <a:t>die </a:t>
            </a:r>
            <a:r>
              <a:rPr lang="de-DE" sz="1400" dirty="0">
                <a:solidFill>
                  <a:srgbClr val="262626"/>
                </a:solidFill>
              </a:rPr>
              <a:t>Alleinerziehenden</a:t>
            </a:r>
            <a:r>
              <a:rPr lang="de-DE" sz="1400" b="0" dirty="0">
                <a:solidFill>
                  <a:srgbClr val="262626"/>
                </a:solidFill>
              </a:rPr>
              <a:t> </a:t>
            </a:r>
            <a:r>
              <a:rPr lang="de-DE" sz="1400" b="0" dirty="0" smtClean="0">
                <a:solidFill>
                  <a:srgbClr val="262626"/>
                </a:solidFill>
              </a:rPr>
              <a:t>formulieren in diesem Kontext die </a:t>
            </a:r>
            <a:r>
              <a:rPr lang="de-DE" sz="1400" dirty="0" smtClean="0">
                <a:solidFill>
                  <a:srgbClr val="262626"/>
                </a:solidFill>
              </a:rPr>
              <a:t>Erwartung</a:t>
            </a:r>
            <a:r>
              <a:rPr lang="de-DE" sz="1400" b="0" dirty="0" smtClean="0">
                <a:solidFill>
                  <a:srgbClr val="262626"/>
                </a:solidFill>
              </a:rPr>
              <a:t>, </a:t>
            </a:r>
            <a:r>
              <a:rPr lang="de-DE" sz="1400" b="0" dirty="0">
                <a:solidFill>
                  <a:srgbClr val="262626"/>
                </a:solidFill>
              </a:rPr>
              <a:t>dass sie „</a:t>
            </a:r>
            <a:r>
              <a:rPr lang="de-DE" sz="1400" b="0" i="1" dirty="0">
                <a:solidFill>
                  <a:srgbClr val="262626"/>
                </a:solidFill>
              </a:rPr>
              <a:t>als Teil der </a:t>
            </a:r>
            <a:r>
              <a:rPr lang="de-DE" sz="1400" b="0" i="1" dirty="0" smtClean="0">
                <a:solidFill>
                  <a:srgbClr val="262626"/>
                </a:solidFill>
              </a:rPr>
              <a:t>Gesellschaft wahrgenommen </a:t>
            </a:r>
            <a:r>
              <a:rPr lang="de-DE" sz="1400" b="0" i="1" dirty="0">
                <a:solidFill>
                  <a:srgbClr val="262626"/>
                </a:solidFill>
              </a:rPr>
              <a:t>werden und nicht als alleinerziehend</a:t>
            </a:r>
            <a:r>
              <a:rPr lang="de-DE" sz="1400" b="0" dirty="0">
                <a:solidFill>
                  <a:srgbClr val="262626"/>
                </a:solidFill>
              </a:rPr>
              <a:t>“, „</a:t>
            </a:r>
            <a:r>
              <a:rPr lang="de-DE" sz="1400" b="0" i="1" dirty="0">
                <a:solidFill>
                  <a:srgbClr val="262626"/>
                </a:solidFill>
              </a:rPr>
              <a:t>dass es normal ist</a:t>
            </a:r>
            <a:r>
              <a:rPr lang="de-DE" sz="1400" b="0" dirty="0">
                <a:solidFill>
                  <a:srgbClr val="262626"/>
                </a:solidFill>
              </a:rPr>
              <a:t>“. Wichtig wäre, dass die </a:t>
            </a:r>
            <a:r>
              <a:rPr lang="de-DE" sz="1400" dirty="0">
                <a:solidFill>
                  <a:srgbClr val="262626"/>
                </a:solidFill>
              </a:rPr>
              <a:t>Angebote aber ihre Lebenssituation berücksichtigen</a:t>
            </a:r>
            <a:r>
              <a:rPr lang="de-DE" sz="1400" b="0" dirty="0">
                <a:solidFill>
                  <a:srgbClr val="262626"/>
                </a:solidFill>
              </a:rPr>
              <a:t>, z.B. durch </a:t>
            </a:r>
            <a:r>
              <a:rPr lang="de-DE" sz="1400" b="0" dirty="0" smtClean="0">
                <a:solidFill>
                  <a:srgbClr val="262626"/>
                </a:solidFill>
              </a:rPr>
              <a:t>eine </a:t>
            </a:r>
            <a:r>
              <a:rPr lang="de-DE" sz="1400" b="0" dirty="0">
                <a:solidFill>
                  <a:srgbClr val="262626"/>
                </a:solidFill>
              </a:rPr>
              <a:t>Kinderbetreuung „</a:t>
            </a:r>
            <a:r>
              <a:rPr lang="de-DE" sz="1400" b="0" i="1" dirty="0">
                <a:solidFill>
                  <a:srgbClr val="262626"/>
                </a:solidFill>
              </a:rPr>
              <a:t>wie beispielsweise im Wal</a:t>
            </a:r>
            <a:r>
              <a:rPr lang="de-DE" sz="1400" b="0" dirty="0">
                <a:solidFill>
                  <a:srgbClr val="262626"/>
                </a:solidFill>
              </a:rPr>
              <a:t>“ oder realisierbare Uhrzeiten</a:t>
            </a:r>
            <a:r>
              <a:rPr lang="de-DE" sz="1400" b="0" dirty="0" smtClean="0">
                <a:solidFill>
                  <a:srgbClr val="262626"/>
                </a:solidFill>
              </a:rPr>
              <a:t>.</a:t>
            </a:r>
          </a:p>
        </p:txBody>
      </p:sp>
      <p:sp>
        <p:nvSpPr>
          <p:cNvPr id="8" name="Rectangle 1026"/>
          <p:cNvSpPr>
            <a:spLocks noChangeArrowheads="1"/>
          </p:cNvSpPr>
          <p:nvPr/>
        </p:nvSpPr>
        <p:spPr bwMode="auto">
          <a:xfrm>
            <a:off x="474462" y="612221"/>
            <a:ext cx="5918698"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r>
              <a:rPr kumimoji="1" lang="de-DE" sz="1400" b="0" dirty="0" smtClean="0">
                <a:solidFill>
                  <a:schemeClr val="bg2"/>
                </a:solidFill>
              </a:rPr>
              <a:t>3. Erwartungen an die evangelische Kirche</a:t>
            </a:r>
          </a:p>
          <a:p>
            <a:r>
              <a:rPr kumimoji="1" lang="de-DE" sz="1400" dirty="0" smtClean="0">
                <a:solidFill>
                  <a:srgbClr val="C00000"/>
                </a:solidFill>
              </a:rPr>
              <a:t>3.1 Erwartungen an kirchliche Angebote</a:t>
            </a:r>
            <a:endParaRPr kumimoji="1" lang="de-DE" sz="1400" dirty="0">
              <a:solidFill>
                <a:srgbClr val="C00000"/>
              </a:solidFill>
            </a:endParaRPr>
          </a:p>
        </p:txBody>
      </p:sp>
    </p:spTree>
    <p:extLst>
      <p:ext uri="{BB962C8B-B14F-4D97-AF65-F5344CB8AC3E}">
        <p14:creationId xmlns="" xmlns:p14="http://schemas.microsoft.com/office/powerpoint/2010/main" val="12007862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36576" y="1988840"/>
            <a:ext cx="7992888" cy="4247317"/>
          </a:xfrm>
          <a:prstGeom prst="rect">
            <a:avLst/>
          </a:prstGeom>
          <a:effectLst>
            <a:outerShdw blurRad="50800" dist="38100" dir="2700000" algn="tl" rotWithShape="0">
              <a:prstClr val="black">
                <a:alpha val="40000"/>
              </a:prstClr>
            </a:outerShdw>
          </a:effectLst>
        </p:spPr>
        <p:txBody>
          <a:bodyPr wrap="square">
            <a:spAutoFit/>
          </a:bodyPr>
          <a:lstStyle/>
          <a:p>
            <a:pPr algn="ctr">
              <a:lnSpc>
                <a:spcPct val="150000"/>
              </a:lnSpc>
            </a:pPr>
            <a:r>
              <a:rPr lang="de-DE" sz="2000" i="1" dirty="0" smtClean="0">
                <a:solidFill>
                  <a:srgbClr val="262626"/>
                </a:solidFill>
              </a:rPr>
              <a:t>„</a:t>
            </a:r>
            <a:r>
              <a:rPr lang="de-DE" sz="2000" i="1" dirty="0" smtClean="0">
                <a:solidFill>
                  <a:srgbClr val="C00000"/>
                </a:solidFill>
              </a:rPr>
              <a:t>Wenn es einem schlecht geht, dann fragt man sich, wo gibt es noch eine Stütze, wo kann man sich noch festhalten? Da möchte ich nicht Atheist sein</a:t>
            </a:r>
            <a:r>
              <a:rPr lang="de-DE" sz="2000" i="1" dirty="0" smtClean="0">
                <a:solidFill>
                  <a:srgbClr val="262626"/>
                </a:solidFill>
              </a:rPr>
              <a:t>“</a:t>
            </a:r>
          </a:p>
          <a:p>
            <a:pPr algn="ctr">
              <a:lnSpc>
                <a:spcPct val="150000"/>
              </a:lnSpc>
            </a:pPr>
            <a:r>
              <a:rPr lang="de-DE" sz="2000" i="1" dirty="0" smtClean="0">
                <a:solidFill>
                  <a:srgbClr val="262626"/>
                </a:solidFill>
              </a:rPr>
              <a:t>- </a:t>
            </a:r>
          </a:p>
          <a:p>
            <a:pPr algn="ctr">
              <a:lnSpc>
                <a:spcPct val="150000"/>
              </a:lnSpc>
            </a:pPr>
            <a:r>
              <a:rPr lang="de-DE" sz="2000" i="1" dirty="0" smtClean="0">
                <a:solidFill>
                  <a:srgbClr val="262626"/>
                </a:solidFill>
              </a:rPr>
              <a:t>„</a:t>
            </a:r>
            <a:r>
              <a:rPr lang="de-DE" sz="2000" i="1" dirty="0" smtClean="0">
                <a:solidFill>
                  <a:srgbClr val="C00000"/>
                </a:solidFill>
              </a:rPr>
              <a:t>Da war die Überlegung, dass ich austrete, aber nein dachte ich, eigentlich finde ich es ja gut, was sie machen - aber was machen sie eigentlich?</a:t>
            </a:r>
            <a:r>
              <a:rPr lang="de-DE" sz="2000" i="1" dirty="0" smtClean="0">
                <a:solidFill>
                  <a:srgbClr val="262626"/>
                </a:solidFill>
              </a:rPr>
              <a:t>“</a:t>
            </a:r>
          </a:p>
          <a:p>
            <a:pPr algn="ctr">
              <a:lnSpc>
                <a:spcPct val="150000"/>
              </a:lnSpc>
            </a:pPr>
            <a:r>
              <a:rPr lang="de-DE" sz="2000" i="1" dirty="0" smtClean="0">
                <a:solidFill>
                  <a:srgbClr val="262626"/>
                </a:solidFill>
              </a:rPr>
              <a:t>-</a:t>
            </a:r>
          </a:p>
          <a:p>
            <a:pPr algn="ctr">
              <a:lnSpc>
                <a:spcPct val="150000"/>
              </a:lnSpc>
            </a:pPr>
            <a:r>
              <a:rPr lang="de-DE" sz="2000" i="1" dirty="0" smtClean="0">
                <a:solidFill>
                  <a:srgbClr val="262626"/>
                </a:solidFill>
              </a:rPr>
              <a:t>„</a:t>
            </a:r>
            <a:r>
              <a:rPr lang="de-DE" sz="2000" i="1" dirty="0" smtClean="0">
                <a:solidFill>
                  <a:srgbClr val="C00000"/>
                </a:solidFill>
              </a:rPr>
              <a:t>Ich möchte Vorbild sein, ein bisschen</a:t>
            </a:r>
            <a:r>
              <a:rPr lang="de-DE" sz="2000" i="1" dirty="0" smtClean="0">
                <a:solidFill>
                  <a:srgbClr val="262626"/>
                </a:solidFill>
              </a:rPr>
              <a:t>“</a:t>
            </a:r>
            <a:endParaRPr lang="de-DE" sz="2000" dirty="0">
              <a:solidFill>
                <a:srgbClr val="262626"/>
              </a:solidFill>
            </a:endParaRPr>
          </a:p>
        </p:txBody>
      </p:sp>
      <p:sp>
        <p:nvSpPr>
          <p:cNvPr id="4" name="Rectangle 1026"/>
          <p:cNvSpPr>
            <a:spLocks noChangeArrowheads="1"/>
          </p:cNvSpPr>
          <p:nvPr/>
        </p:nvSpPr>
        <p:spPr bwMode="auto">
          <a:xfrm>
            <a:off x="474462" y="612221"/>
            <a:ext cx="5918698"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r>
              <a:rPr kumimoji="1" lang="de-DE" sz="1400" b="0" dirty="0" smtClean="0">
                <a:solidFill>
                  <a:schemeClr val="bg2"/>
                </a:solidFill>
              </a:rPr>
              <a:t>3. Erwartungen an die evangelische Kirche</a:t>
            </a:r>
          </a:p>
          <a:p>
            <a:r>
              <a:rPr kumimoji="1" lang="de-DE" sz="1400" dirty="0" smtClean="0">
                <a:solidFill>
                  <a:srgbClr val="C00000"/>
                </a:solidFill>
              </a:rPr>
              <a:t>3.2 Bestärkung der eigenen Loyalität</a:t>
            </a:r>
            <a:endParaRPr kumimoji="1" lang="de-DE" sz="1400" dirty="0">
              <a:solidFill>
                <a:srgbClr val="C00000"/>
              </a:solidFill>
            </a:endParaRPr>
          </a:p>
        </p:txBody>
      </p:sp>
    </p:spTree>
    <p:extLst>
      <p:ext uri="{BB962C8B-B14F-4D97-AF65-F5344CB8AC3E}">
        <p14:creationId xmlns="" xmlns:p14="http://schemas.microsoft.com/office/powerpoint/2010/main" val="31757529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27"/>
          <p:cNvSpPr txBox="1">
            <a:spLocks noChangeArrowheads="1"/>
          </p:cNvSpPr>
          <p:nvPr/>
        </p:nvSpPr>
        <p:spPr bwMode="auto">
          <a:xfrm>
            <a:off x="578296" y="1844824"/>
            <a:ext cx="8839200" cy="43781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Die </a:t>
            </a:r>
            <a:r>
              <a:rPr lang="de-DE" sz="1400" dirty="0" smtClean="0">
                <a:solidFill>
                  <a:srgbClr val="262626"/>
                </a:solidFill>
              </a:rPr>
              <a:t>meisten der Diskussionsteilnehmer </a:t>
            </a:r>
            <a:r>
              <a:rPr lang="de-DE" sz="1400" b="0" dirty="0" smtClean="0">
                <a:solidFill>
                  <a:srgbClr val="262626"/>
                </a:solidFill>
              </a:rPr>
              <a:t>haben in ihrer Kindheit oder Jugend </a:t>
            </a:r>
            <a:r>
              <a:rPr lang="de-DE" sz="1400" dirty="0" smtClean="0">
                <a:solidFill>
                  <a:srgbClr val="262626"/>
                </a:solidFill>
              </a:rPr>
              <a:t>recht positive Erfahrungen mit der Kirche gemacht</a:t>
            </a:r>
            <a:r>
              <a:rPr lang="de-DE" sz="1400" b="0" dirty="0" smtClean="0">
                <a:solidFill>
                  <a:srgbClr val="262626"/>
                </a:solidFill>
              </a:rPr>
              <a:t>. </a:t>
            </a:r>
            <a:r>
              <a:rPr lang="de-DE" sz="1400" dirty="0" smtClean="0">
                <a:solidFill>
                  <a:srgbClr val="262626"/>
                </a:solidFill>
              </a:rPr>
              <a:t>Aktuell</a:t>
            </a:r>
            <a:r>
              <a:rPr lang="de-DE" sz="1400" b="0" dirty="0" smtClean="0">
                <a:solidFill>
                  <a:srgbClr val="262626"/>
                </a:solidFill>
              </a:rPr>
              <a:t> haben sie in der Regel </a:t>
            </a:r>
            <a:r>
              <a:rPr lang="de-DE" sz="1400" dirty="0" smtClean="0">
                <a:solidFill>
                  <a:srgbClr val="262626"/>
                </a:solidFill>
              </a:rPr>
              <a:t>keinen Kontakt und nehmen auch nur selten Angebote der Kirche in Anspruch</a:t>
            </a:r>
            <a:r>
              <a:rPr lang="de-DE" sz="1400" b="0" dirty="0" smtClean="0">
                <a:solidFill>
                  <a:srgbClr val="262626"/>
                </a:solidFill>
              </a:rPr>
              <a:t>. Sie empfinden sich häufig auch nicht (mehr) als Teil der Gemeinschaft.</a:t>
            </a:r>
          </a:p>
          <a:p>
            <a:pPr marL="285750" indent="-285750">
              <a:spcBef>
                <a:spcPct val="50000"/>
              </a:spcBef>
              <a:spcAft>
                <a:spcPts val="600"/>
              </a:spcAft>
              <a:buClr>
                <a:srgbClr val="E22B00"/>
              </a:buClr>
              <a:buFont typeface="Wingdings" pitchFamily="2" charset="2"/>
              <a:buChar char="Ø"/>
            </a:pPr>
            <a:r>
              <a:rPr lang="de-DE" sz="1400" dirty="0" smtClean="0">
                <a:solidFill>
                  <a:srgbClr val="262626"/>
                </a:solidFill>
              </a:rPr>
              <a:t>Dennoch sind sie Mitglied </a:t>
            </a:r>
            <a:r>
              <a:rPr lang="de-DE" sz="1400" dirty="0">
                <a:solidFill>
                  <a:srgbClr val="262626"/>
                </a:solidFill>
              </a:rPr>
              <a:t>der Kirche </a:t>
            </a:r>
            <a:r>
              <a:rPr lang="de-DE" sz="1400" b="0" dirty="0" smtClean="0">
                <a:solidFill>
                  <a:srgbClr val="262626"/>
                </a:solidFill>
              </a:rPr>
              <a:t>geblieben. Ihre </a:t>
            </a:r>
            <a:r>
              <a:rPr lang="de-DE" sz="1400" dirty="0">
                <a:solidFill>
                  <a:srgbClr val="262626"/>
                </a:solidFill>
              </a:rPr>
              <a:t>Loyalitäts- oder </a:t>
            </a:r>
            <a:r>
              <a:rPr lang="de-DE" sz="1400" dirty="0" smtClean="0">
                <a:solidFill>
                  <a:srgbClr val="262626"/>
                </a:solidFill>
              </a:rPr>
              <a:t>Nicht-Austritts-gründe sind </a:t>
            </a:r>
            <a:r>
              <a:rPr lang="de-DE" sz="1400" b="0" dirty="0" smtClean="0">
                <a:solidFill>
                  <a:srgbClr val="262626"/>
                </a:solidFill>
              </a:rPr>
              <a:t>vielfältig:</a:t>
            </a:r>
            <a:br>
              <a:rPr lang="de-DE" sz="1400" b="0" dirty="0" smtClean="0">
                <a:solidFill>
                  <a:srgbClr val="262626"/>
                </a:solidFill>
              </a:rPr>
            </a:br>
            <a:r>
              <a:rPr lang="de-DE" sz="1000" b="0" dirty="0" smtClean="0">
                <a:solidFill>
                  <a:srgbClr val="262626"/>
                </a:solidFill>
              </a:rPr>
              <a:t> </a:t>
            </a:r>
            <a:r>
              <a:rPr lang="de-DE" sz="1400" b="0" dirty="0" smtClean="0">
                <a:solidFill>
                  <a:srgbClr val="262626"/>
                </a:solidFill>
              </a:rPr>
              <a:t/>
            </a:r>
            <a:br>
              <a:rPr lang="de-DE" sz="1400" b="0" dirty="0" smtClean="0">
                <a:solidFill>
                  <a:srgbClr val="262626"/>
                </a:solidFill>
              </a:rPr>
            </a:br>
            <a:r>
              <a:rPr lang="de-DE" sz="1400" b="0" dirty="0" smtClean="0">
                <a:solidFill>
                  <a:srgbClr val="262626"/>
                </a:solidFill>
              </a:rPr>
              <a:t>	- </a:t>
            </a:r>
            <a:r>
              <a:rPr lang="de-DE" sz="1400" dirty="0" smtClean="0">
                <a:solidFill>
                  <a:srgbClr val="262626"/>
                </a:solidFill>
              </a:rPr>
              <a:t>Nahezu alle </a:t>
            </a:r>
            <a:r>
              <a:rPr lang="de-DE" sz="1400" b="0" dirty="0" smtClean="0">
                <a:solidFill>
                  <a:srgbClr val="262626"/>
                </a:solidFill>
              </a:rPr>
              <a:t>möchten die Kirche in ihrem </a:t>
            </a:r>
            <a:r>
              <a:rPr lang="de-DE" sz="1400" dirty="0" smtClean="0">
                <a:solidFill>
                  <a:srgbClr val="262626"/>
                </a:solidFill>
              </a:rPr>
              <a:t>sozialen Engagement unterstützen</a:t>
            </a:r>
            <a:br>
              <a:rPr lang="de-DE" sz="1400" dirty="0" smtClean="0">
                <a:solidFill>
                  <a:srgbClr val="262626"/>
                </a:solidFill>
              </a:rPr>
            </a:br>
            <a:r>
              <a:rPr lang="de-DE" sz="1000" dirty="0" smtClean="0">
                <a:solidFill>
                  <a:srgbClr val="262626"/>
                </a:solidFill>
              </a:rPr>
              <a:t> </a:t>
            </a:r>
            <a:r>
              <a:rPr lang="de-DE" sz="1400" dirty="0" smtClean="0">
                <a:solidFill>
                  <a:srgbClr val="262626"/>
                </a:solidFill>
              </a:rPr>
              <a:t/>
            </a:r>
            <a:br>
              <a:rPr lang="de-DE" sz="1400" dirty="0" smtClean="0">
                <a:solidFill>
                  <a:srgbClr val="262626"/>
                </a:solidFill>
              </a:rPr>
            </a:br>
            <a:r>
              <a:rPr lang="de-DE" sz="1400" dirty="0" smtClean="0">
                <a:solidFill>
                  <a:srgbClr val="262626"/>
                </a:solidFill>
              </a:rPr>
              <a:t>	</a:t>
            </a:r>
            <a:r>
              <a:rPr lang="de-DE" sz="1400" b="0" dirty="0" smtClean="0">
                <a:solidFill>
                  <a:srgbClr val="262626"/>
                </a:solidFill>
              </a:rPr>
              <a:t>Hinzu kommen </a:t>
            </a:r>
            <a:r>
              <a:rPr lang="de-DE" sz="1400" dirty="0" smtClean="0">
                <a:solidFill>
                  <a:srgbClr val="262626"/>
                </a:solidFill>
              </a:rPr>
              <a:t>weitere Motivationen</a:t>
            </a:r>
            <a:r>
              <a:rPr lang="de-DE" sz="1400" b="0" dirty="0" smtClean="0">
                <a:solidFill>
                  <a:srgbClr val="262626"/>
                </a:solidFill>
              </a:rPr>
              <a:t>, die jedoch </a:t>
            </a:r>
            <a:r>
              <a:rPr lang="de-DE" sz="1400" dirty="0" smtClean="0">
                <a:solidFill>
                  <a:srgbClr val="262626"/>
                </a:solidFill>
              </a:rPr>
              <a:t>individueller</a:t>
            </a:r>
            <a:r>
              <a:rPr lang="de-DE" sz="1400" b="0" dirty="0" smtClean="0">
                <a:solidFill>
                  <a:srgbClr val="262626"/>
                </a:solidFill>
              </a:rPr>
              <a:t> geprägt sind: </a:t>
            </a:r>
            <a:br>
              <a:rPr lang="de-DE" sz="1400" b="0" dirty="0" smtClean="0">
                <a:solidFill>
                  <a:srgbClr val="262626"/>
                </a:solidFill>
              </a:rPr>
            </a:br>
            <a:r>
              <a:rPr lang="de-DE" sz="1000" b="0" dirty="0" smtClean="0">
                <a:solidFill>
                  <a:srgbClr val="262626"/>
                </a:solidFill>
              </a:rPr>
              <a:t> </a:t>
            </a:r>
            <a:r>
              <a:rPr lang="de-DE" sz="1400" b="0" dirty="0" smtClean="0">
                <a:solidFill>
                  <a:srgbClr val="262626"/>
                </a:solidFill>
              </a:rPr>
              <a:t/>
            </a:r>
            <a:br>
              <a:rPr lang="de-DE" sz="1400" b="0" dirty="0" smtClean="0">
                <a:solidFill>
                  <a:srgbClr val="262626"/>
                </a:solidFill>
              </a:rPr>
            </a:br>
            <a:r>
              <a:rPr lang="de-DE" sz="1400" b="0" dirty="0" smtClean="0">
                <a:solidFill>
                  <a:srgbClr val="262626"/>
                </a:solidFill>
              </a:rPr>
              <a:t>	- Sie möchten </a:t>
            </a:r>
            <a:r>
              <a:rPr lang="de-DE" sz="1400" dirty="0" smtClean="0">
                <a:solidFill>
                  <a:srgbClr val="262626"/>
                </a:solidFill>
              </a:rPr>
              <a:t>Vorbild</a:t>
            </a:r>
            <a:r>
              <a:rPr lang="de-DE" sz="1400" b="0" dirty="0" smtClean="0">
                <a:solidFill>
                  <a:srgbClr val="262626"/>
                </a:solidFill>
              </a:rPr>
              <a:t> sein, indem sie der Gemeinschaft der Christen angehören</a:t>
            </a:r>
            <a:br>
              <a:rPr lang="de-DE" sz="1400" b="0" dirty="0" smtClean="0">
                <a:solidFill>
                  <a:srgbClr val="262626"/>
                </a:solidFill>
              </a:rPr>
            </a:br>
            <a:r>
              <a:rPr lang="de-DE" sz="1400" b="0" dirty="0" smtClean="0">
                <a:solidFill>
                  <a:srgbClr val="262626"/>
                </a:solidFill>
              </a:rPr>
              <a:t>	- Sie wünschen sich, </a:t>
            </a:r>
            <a:r>
              <a:rPr lang="de-DE" sz="1400" dirty="0" smtClean="0">
                <a:solidFill>
                  <a:srgbClr val="262626"/>
                </a:solidFill>
              </a:rPr>
              <a:t>später einmal Pate </a:t>
            </a:r>
            <a:r>
              <a:rPr lang="de-DE" sz="1400" b="0" dirty="0" smtClean="0">
                <a:solidFill>
                  <a:srgbClr val="262626"/>
                </a:solidFill>
              </a:rPr>
              <a:t>werden</a:t>
            </a:r>
            <a:br>
              <a:rPr lang="de-DE" sz="1400" b="0" dirty="0" smtClean="0">
                <a:solidFill>
                  <a:srgbClr val="262626"/>
                </a:solidFill>
              </a:rPr>
            </a:br>
            <a:r>
              <a:rPr lang="de-DE" sz="1400" b="0" dirty="0" smtClean="0">
                <a:solidFill>
                  <a:srgbClr val="262626"/>
                </a:solidFill>
              </a:rPr>
              <a:t>	- Sie möchten </a:t>
            </a:r>
            <a:r>
              <a:rPr lang="de-DE" sz="1400" dirty="0" smtClean="0">
                <a:solidFill>
                  <a:srgbClr val="262626"/>
                </a:solidFill>
              </a:rPr>
              <a:t>Zugang zu den Kasualien </a:t>
            </a:r>
            <a:r>
              <a:rPr lang="de-DE" sz="1400" b="0" dirty="0" smtClean="0">
                <a:solidFill>
                  <a:srgbClr val="262626"/>
                </a:solidFill>
              </a:rPr>
              <a:t>haben (Taufe, Heirat, Beerdigung)</a:t>
            </a:r>
            <a:br>
              <a:rPr lang="de-DE" sz="1400" b="0" dirty="0" smtClean="0">
                <a:solidFill>
                  <a:srgbClr val="262626"/>
                </a:solidFill>
              </a:rPr>
            </a:br>
            <a:r>
              <a:rPr lang="de-DE" sz="1400" b="0" dirty="0" smtClean="0">
                <a:solidFill>
                  <a:srgbClr val="262626"/>
                </a:solidFill>
              </a:rPr>
              <a:t>	- Sie haben </a:t>
            </a:r>
            <a:r>
              <a:rPr lang="de-DE" sz="1400" dirty="0" smtClean="0">
                <a:solidFill>
                  <a:srgbClr val="262626"/>
                </a:solidFill>
              </a:rPr>
              <a:t>Bedenken</a:t>
            </a:r>
            <a:r>
              <a:rPr lang="de-DE" sz="1400" b="0" dirty="0" smtClean="0">
                <a:solidFill>
                  <a:srgbClr val="262626"/>
                </a:solidFill>
              </a:rPr>
              <a:t>, sich bei einem späteren </a:t>
            </a:r>
            <a:r>
              <a:rPr lang="de-DE" sz="1400" dirty="0" smtClean="0">
                <a:solidFill>
                  <a:srgbClr val="262626"/>
                </a:solidFill>
              </a:rPr>
              <a:t>Wiedereintritt erklären </a:t>
            </a:r>
            <a:r>
              <a:rPr lang="de-DE" sz="1400" b="0" dirty="0" smtClean="0">
                <a:solidFill>
                  <a:srgbClr val="262626"/>
                </a:solidFill>
              </a:rPr>
              <a:t>zu müssen</a:t>
            </a:r>
            <a:br>
              <a:rPr lang="de-DE" sz="1400" b="0" dirty="0" smtClean="0">
                <a:solidFill>
                  <a:srgbClr val="262626"/>
                </a:solidFill>
              </a:rPr>
            </a:br>
            <a:r>
              <a:rPr lang="de-DE" sz="1400" b="0" dirty="0" smtClean="0">
                <a:solidFill>
                  <a:srgbClr val="262626"/>
                </a:solidFill>
              </a:rPr>
              <a:t>	- Sie empfinden einen </a:t>
            </a:r>
            <a:r>
              <a:rPr lang="de-DE" sz="1400" dirty="0" smtClean="0">
                <a:solidFill>
                  <a:srgbClr val="262626"/>
                </a:solidFill>
              </a:rPr>
              <a:t>Austritt als zu unbequem </a:t>
            </a:r>
            <a:r>
              <a:rPr lang="de-DE" sz="1400" b="0" dirty="0" smtClean="0">
                <a:solidFill>
                  <a:srgbClr val="262626"/>
                </a:solidFill>
              </a:rPr>
              <a:t>(Öffnungszeiten, Gebühren!) </a:t>
            </a:r>
          </a:p>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Gemeinsam ist den meisten, dass </a:t>
            </a:r>
            <a:r>
              <a:rPr lang="de-DE" sz="1400" dirty="0" smtClean="0">
                <a:solidFill>
                  <a:srgbClr val="262626"/>
                </a:solidFill>
              </a:rPr>
              <a:t>sie nicht an ihrem Glauben zweifeln </a:t>
            </a:r>
            <a:r>
              <a:rPr lang="de-DE" sz="1400" b="0" dirty="0" smtClean="0">
                <a:solidFill>
                  <a:srgbClr val="262626"/>
                </a:solidFill>
              </a:rPr>
              <a:t>(„</a:t>
            </a:r>
            <a:r>
              <a:rPr lang="de-DE" sz="1400" b="0" i="1" dirty="0" smtClean="0">
                <a:solidFill>
                  <a:srgbClr val="262626"/>
                </a:solidFill>
              </a:rPr>
              <a:t>meinen Glauben kann ich auch ohne die Hülle Kirche leben</a:t>
            </a:r>
            <a:r>
              <a:rPr lang="de-DE" sz="1400" b="0" dirty="0" smtClean="0">
                <a:solidFill>
                  <a:srgbClr val="262626"/>
                </a:solidFill>
              </a:rPr>
              <a:t>“), sondern </a:t>
            </a:r>
            <a:r>
              <a:rPr lang="de-DE" sz="1400" dirty="0" smtClean="0">
                <a:solidFill>
                  <a:srgbClr val="262626"/>
                </a:solidFill>
              </a:rPr>
              <a:t>eher an der Institution Kirche </a:t>
            </a:r>
            <a:r>
              <a:rPr lang="de-DE" sz="1400" b="0" dirty="0" smtClean="0">
                <a:solidFill>
                  <a:srgbClr val="262626"/>
                </a:solidFill>
              </a:rPr>
              <a:t>(„</a:t>
            </a:r>
            <a:r>
              <a:rPr lang="de-DE" sz="1400" b="0" i="1" dirty="0" smtClean="0">
                <a:solidFill>
                  <a:srgbClr val="262626"/>
                </a:solidFill>
              </a:rPr>
              <a:t>warum soll ich für eine Leistung zahlen, die ich nicht in Anspruch nehme</a:t>
            </a:r>
            <a:r>
              <a:rPr lang="de-DE" sz="1400" b="0" dirty="0" smtClean="0">
                <a:solidFill>
                  <a:srgbClr val="262626"/>
                </a:solidFill>
              </a:rPr>
              <a:t>?“).</a:t>
            </a:r>
            <a:endParaRPr lang="de-DE" sz="1400" b="0" dirty="0">
              <a:solidFill>
                <a:srgbClr val="262626"/>
              </a:solidFill>
            </a:endParaRPr>
          </a:p>
        </p:txBody>
      </p:sp>
      <p:sp>
        <p:nvSpPr>
          <p:cNvPr id="6" name="Rectangle 1026"/>
          <p:cNvSpPr>
            <a:spLocks noChangeArrowheads="1"/>
          </p:cNvSpPr>
          <p:nvPr/>
        </p:nvSpPr>
        <p:spPr bwMode="auto">
          <a:xfrm>
            <a:off x="474462" y="612221"/>
            <a:ext cx="5918698"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r>
              <a:rPr kumimoji="1" lang="de-DE" sz="1400" b="0" dirty="0" smtClean="0">
                <a:solidFill>
                  <a:schemeClr val="bg2"/>
                </a:solidFill>
              </a:rPr>
              <a:t>3. Erwartungen an die evangelische Kirche</a:t>
            </a:r>
          </a:p>
          <a:p>
            <a:r>
              <a:rPr kumimoji="1" lang="de-DE" sz="1400" dirty="0" smtClean="0">
                <a:solidFill>
                  <a:srgbClr val="C00000"/>
                </a:solidFill>
              </a:rPr>
              <a:t>3.2 Bestärkung der eigenen Loyalität</a:t>
            </a:r>
            <a:endParaRPr kumimoji="1" lang="de-DE" sz="1400" dirty="0">
              <a:solidFill>
                <a:srgbClr val="C00000"/>
              </a:solidFill>
            </a:endParaRPr>
          </a:p>
        </p:txBody>
      </p:sp>
    </p:spTree>
    <p:extLst>
      <p:ext uri="{BB962C8B-B14F-4D97-AF65-F5344CB8AC3E}">
        <p14:creationId xmlns="" xmlns:p14="http://schemas.microsoft.com/office/powerpoint/2010/main" val="32489390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60512" y="1700808"/>
            <a:ext cx="8928992" cy="4708981"/>
          </a:xfrm>
          <a:prstGeom prst="rect">
            <a:avLst/>
          </a:prstGeom>
          <a:effectLst>
            <a:outerShdw blurRad="50800" dist="38100" dir="2700000" algn="tl" rotWithShape="0">
              <a:prstClr val="black">
                <a:alpha val="40000"/>
              </a:prstClr>
            </a:outerShdw>
          </a:effectLst>
        </p:spPr>
        <p:txBody>
          <a:bodyPr wrap="square">
            <a:spAutoFit/>
          </a:bodyPr>
          <a:lstStyle/>
          <a:p>
            <a:pPr algn="ctr">
              <a:lnSpc>
                <a:spcPct val="150000"/>
              </a:lnSpc>
            </a:pPr>
            <a:r>
              <a:rPr lang="de-DE" sz="2000" i="1" dirty="0">
                <a:solidFill>
                  <a:srgbClr val="262626"/>
                </a:solidFill>
              </a:rPr>
              <a:t>„</a:t>
            </a:r>
            <a:r>
              <a:rPr lang="de-DE" sz="2000" i="1" dirty="0">
                <a:solidFill>
                  <a:srgbClr val="C00000"/>
                </a:solidFill>
              </a:rPr>
              <a:t>Ich würd gerne mal wieder überrascht werden von der Kirche. Irgendwas, wo man sagt: Booah</a:t>
            </a:r>
            <a:r>
              <a:rPr lang="de-DE" sz="2000" i="1" dirty="0" smtClean="0">
                <a:solidFill>
                  <a:srgbClr val="C00000"/>
                </a:solidFill>
              </a:rPr>
              <a:t>!</a:t>
            </a:r>
            <a:r>
              <a:rPr lang="de-DE" sz="2000" i="1" dirty="0" smtClean="0">
                <a:solidFill>
                  <a:srgbClr val="262626"/>
                </a:solidFill>
              </a:rPr>
              <a:t>“</a:t>
            </a:r>
          </a:p>
          <a:p>
            <a:pPr algn="ctr">
              <a:lnSpc>
                <a:spcPct val="150000"/>
              </a:lnSpc>
            </a:pPr>
            <a:r>
              <a:rPr lang="de-DE" sz="2000" i="1" dirty="0" smtClean="0">
                <a:solidFill>
                  <a:srgbClr val="262626"/>
                </a:solidFill>
              </a:rPr>
              <a:t>-</a:t>
            </a:r>
          </a:p>
          <a:p>
            <a:pPr algn="ctr">
              <a:lnSpc>
                <a:spcPct val="150000"/>
              </a:lnSpc>
            </a:pPr>
            <a:r>
              <a:rPr lang="de-DE" sz="2000" i="1" dirty="0" smtClean="0">
                <a:solidFill>
                  <a:srgbClr val="262626"/>
                </a:solidFill>
              </a:rPr>
              <a:t>„</a:t>
            </a:r>
            <a:r>
              <a:rPr lang="de-DE" sz="2000" i="1" dirty="0" smtClean="0">
                <a:solidFill>
                  <a:srgbClr val="C00000"/>
                </a:solidFill>
              </a:rPr>
              <a:t>Jeder Wanderzirkus macht mehr Alarm</a:t>
            </a:r>
            <a:r>
              <a:rPr lang="de-DE" sz="2000" i="1" dirty="0" smtClean="0">
                <a:solidFill>
                  <a:srgbClr val="262626"/>
                </a:solidFill>
              </a:rPr>
              <a:t>“</a:t>
            </a:r>
          </a:p>
          <a:p>
            <a:pPr algn="ctr">
              <a:lnSpc>
                <a:spcPct val="150000"/>
              </a:lnSpc>
            </a:pPr>
            <a:r>
              <a:rPr lang="de-DE" sz="2000" i="1" dirty="0" smtClean="0">
                <a:solidFill>
                  <a:srgbClr val="262626"/>
                </a:solidFill>
              </a:rPr>
              <a:t>-</a:t>
            </a:r>
          </a:p>
          <a:p>
            <a:pPr algn="ctr">
              <a:lnSpc>
                <a:spcPct val="150000"/>
              </a:lnSpc>
            </a:pPr>
            <a:r>
              <a:rPr lang="de-DE" sz="2000" i="1" dirty="0" smtClean="0">
                <a:solidFill>
                  <a:srgbClr val="262626"/>
                </a:solidFill>
              </a:rPr>
              <a:t>„</a:t>
            </a:r>
            <a:r>
              <a:rPr lang="de-DE" sz="2000" i="1" dirty="0" smtClean="0">
                <a:solidFill>
                  <a:srgbClr val="C00000"/>
                </a:solidFill>
              </a:rPr>
              <a:t>Wenn mich einer fragt ‚Warum bist du noch in der Kirche?‘ Da komme ich ins Stottern und das stört ein Stück weit, dass ich da keine schönen Argumente habe und sagen kann ‚Mensch Leute, der Verein ist klasse, der macht tolle Diakoniearbeit und so‘, sondern dass ich da immer überlege</a:t>
            </a:r>
            <a:r>
              <a:rPr lang="de-DE" sz="2000" i="1" dirty="0" smtClean="0">
                <a:solidFill>
                  <a:srgbClr val="262626"/>
                </a:solidFill>
              </a:rPr>
              <a:t>“</a:t>
            </a:r>
            <a:endParaRPr lang="de-DE" sz="2000" dirty="0">
              <a:solidFill>
                <a:srgbClr val="262626"/>
              </a:solidFill>
            </a:endParaRPr>
          </a:p>
        </p:txBody>
      </p:sp>
      <p:sp>
        <p:nvSpPr>
          <p:cNvPr id="4" name="Rectangle 1026"/>
          <p:cNvSpPr>
            <a:spLocks noChangeArrowheads="1"/>
          </p:cNvSpPr>
          <p:nvPr/>
        </p:nvSpPr>
        <p:spPr bwMode="auto">
          <a:xfrm>
            <a:off x="474462" y="612221"/>
            <a:ext cx="5918698"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r>
              <a:rPr kumimoji="1" lang="de-DE" sz="1400" b="0" dirty="0" smtClean="0">
                <a:solidFill>
                  <a:schemeClr val="bg2"/>
                </a:solidFill>
              </a:rPr>
              <a:t>3. Erwartungen an die evangelische Kirche</a:t>
            </a:r>
          </a:p>
          <a:p>
            <a:r>
              <a:rPr kumimoji="1" lang="de-DE" sz="1400" dirty="0" smtClean="0">
                <a:solidFill>
                  <a:srgbClr val="C00000"/>
                </a:solidFill>
              </a:rPr>
              <a:t>3.3 Kommunikation</a:t>
            </a:r>
            <a:endParaRPr kumimoji="1" lang="de-DE" sz="1400" dirty="0">
              <a:solidFill>
                <a:srgbClr val="C00000"/>
              </a:solidFill>
            </a:endParaRPr>
          </a:p>
        </p:txBody>
      </p:sp>
    </p:spTree>
    <p:extLst>
      <p:ext uri="{BB962C8B-B14F-4D97-AF65-F5344CB8AC3E}">
        <p14:creationId xmlns="" xmlns:p14="http://schemas.microsoft.com/office/powerpoint/2010/main" val="19084905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27"/>
          <p:cNvSpPr txBox="1">
            <a:spLocks noChangeArrowheads="1"/>
          </p:cNvSpPr>
          <p:nvPr/>
        </p:nvSpPr>
        <p:spPr bwMode="auto">
          <a:xfrm>
            <a:off x="533400" y="1825654"/>
            <a:ext cx="8839200" cy="4339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Die Teilnehmenden </a:t>
            </a:r>
            <a:r>
              <a:rPr lang="de-DE" sz="1400" dirty="0" smtClean="0">
                <a:solidFill>
                  <a:srgbClr val="262626"/>
                </a:solidFill>
              </a:rPr>
              <a:t>erwarten einen stärkeren und mutigeren Auftritt der ev. Kirche</a:t>
            </a:r>
            <a:r>
              <a:rPr lang="de-DE" sz="1400" b="0" dirty="0" smtClean="0">
                <a:solidFill>
                  <a:srgbClr val="262626"/>
                </a:solidFill>
              </a:rPr>
              <a:t>. Dies benennen sie direkt, es wird aber auch in der Vielzahl der unterschiedlichsten Klagen deutlich: „</a:t>
            </a:r>
            <a:r>
              <a:rPr lang="de-DE" sz="1400" b="0" i="1" dirty="0" smtClean="0">
                <a:solidFill>
                  <a:srgbClr val="262626"/>
                </a:solidFill>
              </a:rPr>
              <a:t>Sie versteckt sich hinter ihren Leistungen</a:t>
            </a:r>
            <a:r>
              <a:rPr lang="de-DE" sz="1400" b="0" dirty="0" smtClean="0">
                <a:solidFill>
                  <a:srgbClr val="262626"/>
                </a:solidFill>
              </a:rPr>
              <a:t>“, „</a:t>
            </a:r>
            <a:r>
              <a:rPr lang="de-DE" sz="1400" b="0" i="1" dirty="0" smtClean="0">
                <a:solidFill>
                  <a:srgbClr val="262626"/>
                </a:solidFill>
              </a:rPr>
              <a:t>müssten viel mehr kommunizieren, was sie Gutes </a:t>
            </a:r>
            <a:r>
              <a:rPr lang="de-DE" sz="1400" b="0" i="1" dirty="0">
                <a:solidFill>
                  <a:srgbClr val="262626"/>
                </a:solidFill>
              </a:rPr>
              <a:t>tun</a:t>
            </a:r>
            <a:r>
              <a:rPr lang="de-DE" sz="1400" b="0" dirty="0" smtClean="0">
                <a:solidFill>
                  <a:srgbClr val="262626"/>
                </a:solidFill>
              </a:rPr>
              <a:t>“, </a:t>
            </a:r>
            <a:r>
              <a:rPr lang="de-DE" sz="1400" b="0" dirty="0">
                <a:solidFill>
                  <a:srgbClr val="262626"/>
                </a:solidFill>
              </a:rPr>
              <a:t>„</a:t>
            </a:r>
            <a:r>
              <a:rPr lang="de-DE" sz="1400" b="0" i="1" dirty="0">
                <a:solidFill>
                  <a:srgbClr val="262626"/>
                </a:solidFill>
              </a:rPr>
              <a:t>10 Gebote, christliches Miteinander - da könnte man in der Gesellschaft auch viel mehr junge Leute mitnehmen und dann hat man nicht gleich das schwere religiöse Gehabe. Warum machen die da nichts? Und die könnten doch. </a:t>
            </a:r>
            <a:r>
              <a:rPr lang="de-DE" sz="1400" b="0" i="1" dirty="0" smtClean="0">
                <a:solidFill>
                  <a:srgbClr val="262626"/>
                </a:solidFill>
              </a:rPr>
              <a:t>Warum </a:t>
            </a:r>
            <a:r>
              <a:rPr lang="de-DE" sz="1400" b="0" i="1" dirty="0">
                <a:solidFill>
                  <a:srgbClr val="262626"/>
                </a:solidFill>
              </a:rPr>
              <a:t>lassen die alles so hinplätschern</a:t>
            </a:r>
            <a:r>
              <a:rPr lang="de-DE" sz="1400" b="0" i="1" dirty="0" smtClean="0">
                <a:solidFill>
                  <a:srgbClr val="262626"/>
                </a:solidFill>
              </a:rPr>
              <a:t>?</a:t>
            </a:r>
            <a:r>
              <a:rPr lang="de-DE" sz="1400" b="0" dirty="0" smtClean="0">
                <a:solidFill>
                  <a:srgbClr val="262626"/>
                </a:solidFill>
              </a:rPr>
              <a:t>“.</a:t>
            </a:r>
            <a:endParaRPr lang="de-DE" sz="1400" b="0" dirty="0">
              <a:solidFill>
                <a:srgbClr val="262626"/>
              </a:solidFill>
            </a:endParaRPr>
          </a:p>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Dieses </a:t>
            </a:r>
            <a:r>
              <a:rPr lang="de-DE" sz="1400" dirty="0" smtClean="0">
                <a:solidFill>
                  <a:srgbClr val="262626"/>
                </a:solidFill>
              </a:rPr>
              <a:t>Wissen um die Leistungen und die Stärken </a:t>
            </a:r>
            <a:r>
              <a:rPr lang="de-DE" sz="1400" b="0" dirty="0" smtClean="0">
                <a:solidFill>
                  <a:srgbClr val="262626"/>
                </a:solidFill>
              </a:rPr>
              <a:t>der ev. Kirche </a:t>
            </a:r>
            <a:r>
              <a:rPr lang="de-DE" sz="1400" dirty="0" smtClean="0">
                <a:solidFill>
                  <a:srgbClr val="262626"/>
                </a:solidFill>
              </a:rPr>
              <a:t>fehlt</a:t>
            </a:r>
            <a:r>
              <a:rPr lang="de-DE" sz="1400" b="0" dirty="0" smtClean="0">
                <a:solidFill>
                  <a:srgbClr val="262626"/>
                </a:solidFill>
              </a:rPr>
              <a:t> ihnen oft auch </a:t>
            </a:r>
            <a:r>
              <a:rPr lang="de-DE" sz="1400" dirty="0" smtClean="0">
                <a:solidFill>
                  <a:srgbClr val="262626"/>
                </a:solidFill>
              </a:rPr>
              <a:t>für sie selber.</a:t>
            </a:r>
            <a:r>
              <a:rPr lang="de-DE" sz="1400" b="0" dirty="0" smtClean="0">
                <a:solidFill>
                  <a:srgbClr val="262626"/>
                </a:solidFill>
              </a:rPr>
              <a:t> Sie hätten </a:t>
            </a:r>
            <a:r>
              <a:rPr lang="de-DE" sz="1400" dirty="0" smtClean="0">
                <a:solidFill>
                  <a:srgbClr val="262626"/>
                </a:solidFill>
              </a:rPr>
              <a:t>gerne mehr Argumente</a:t>
            </a:r>
            <a:r>
              <a:rPr lang="de-DE" sz="1400" b="0" dirty="0" smtClean="0">
                <a:solidFill>
                  <a:srgbClr val="262626"/>
                </a:solidFill>
              </a:rPr>
              <a:t>, um ihre </a:t>
            </a:r>
            <a:r>
              <a:rPr lang="de-DE" sz="1400" dirty="0" smtClean="0">
                <a:solidFill>
                  <a:srgbClr val="262626"/>
                </a:solidFill>
              </a:rPr>
              <a:t>Mitgliedschaft in der Öffentlichkeit besser vertreten</a:t>
            </a:r>
            <a:r>
              <a:rPr lang="de-DE" sz="1400" b="0" dirty="0" smtClean="0">
                <a:solidFill>
                  <a:srgbClr val="262626"/>
                </a:solidFill>
              </a:rPr>
              <a:t> zu können - denn sie haben mitunter auch das Gefühl, dass die Mitglieder sich inzwischen mehr rechtfertigen müssen, als die Ausgetretenen („</a:t>
            </a:r>
            <a:r>
              <a:rPr lang="de-DE" sz="1400" b="0" i="1" dirty="0" smtClean="0">
                <a:solidFill>
                  <a:srgbClr val="262626"/>
                </a:solidFill>
              </a:rPr>
              <a:t>ich bin im Kollegenkreis die einzige, die noch drin ist, das ist ganz schön erschütternd“; „man kommt sich bald blöd vor, dass man Kirchensteuer bezahlt, das finde ich nicht in Ordnung</a:t>
            </a:r>
            <a:r>
              <a:rPr lang="de-DE" sz="1400" b="0" dirty="0" smtClean="0">
                <a:solidFill>
                  <a:srgbClr val="262626"/>
                </a:solidFill>
              </a:rPr>
              <a:t>“).</a:t>
            </a:r>
          </a:p>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Zu </a:t>
            </a:r>
            <a:r>
              <a:rPr lang="de-DE" sz="1400" dirty="0" smtClean="0">
                <a:solidFill>
                  <a:srgbClr val="262626"/>
                </a:solidFill>
              </a:rPr>
              <a:t>diesen wichtigen Leistungen </a:t>
            </a:r>
            <a:r>
              <a:rPr lang="de-DE" sz="1400" b="0" dirty="0" smtClean="0">
                <a:solidFill>
                  <a:srgbClr val="262626"/>
                </a:solidFill>
              </a:rPr>
              <a:t>gehören für sie vor allem die </a:t>
            </a:r>
            <a:r>
              <a:rPr lang="de-DE" sz="1400" dirty="0" smtClean="0">
                <a:solidFill>
                  <a:srgbClr val="262626"/>
                </a:solidFill>
              </a:rPr>
              <a:t>diakonischen und sozialen Engagements </a:t>
            </a:r>
            <a:r>
              <a:rPr lang="de-DE" sz="1400" b="0" dirty="0" smtClean="0">
                <a:solidFill>
                  <a:srgbClr val="262626"/>
                </a:solidFill>
              </a:rPr>
              <a:t>der Kirche, ihr </a:t>
            </a:r>
            <a:r>
              <a:rPr lang="de-DE" sz="1400" dirty="0" smtClean="0">
                <a:solidFill>
                  <a:srgbClr val="262626"/>
                </a:solidFill>
              </a:rPr>
              <a:t>Eintritt für Gerechtigkeit und Werte </a:t>
            </a:r>
            <a:r>
              <a:rPr lang="de-DE" sz="1400" b="0" dirty="0" smtClean="0">
                <a:solidFill>
                  <a:srgbClr val="262626"/>
                </a:solidFill>
              </a:rPr>
              <a:t>und die </a:t>
            </a:r>
            <a:r>
              <a:rPr lang="de-DE" sz="1400" dirty="0" smtClean="0">
                <a:solidFill>
                  <a:srgbClr val="262626"/>
                </a:solidFill>
              </a:rPr>
              <a:t>Angebote</a:t>
            </a:r>
            <a:r>
              <a:rPr lang="de-DE" sz="1400" b="0" dirty="0" smtClean="0">
                <a:solidFill>
                  <a:srgbClr val="262626"/>
                </a:solidFill>
              </a:rPr>
              <a:t>, die sie für Kinder, Jugendliche und Ältere bereit hält, das Engagement der ev. Kirche für „</a:t>
            </a:r>
            <a:r>
              <a:rPr lang="de-DE" sz="1400" b="0" i="1" dirty="0" smtClean="0">
                <a:solidFill>
                  <a:srgbClr val="262626"/>
                </a:solidFill>
              </a:rPr>
              <a:t>Minderheiten jeglicher Herkunft</a:t>
            </a:r>
            <a:r>
              <a:rPr lang="de-DE" sz="1400" b="0" dirty="0" smtClean="0">
                <a:solidFill>
                  <a:srgbClr val="262626"/>
                </a:solidFill>
              </a:rPr>
              <a:t>“ und generell die Gewissheit, „</a:t>
            </a:r>
            <a:r>
              <a:rPr lang="de-DE" sz="1400" b="0" i="1" dirty="0" smtClean="0">
                <a:solidFill>
                  <a:srgbClr val="262626"/>
                </a:solidFill>
              </a:rPr>
              <a:t>dass die Türen der Kirchen einem immer offen stehen</a:t>
            </a:r>
            <a:r>
              <a:rPr lang="de-DE" sz="1400" b="0" dirty="0" smtClean="0">
                <a:solidFill>
                  <a:srgbClr val="262626"/>
                </a:solidFill>
              </a:rPr>
              <a:t>“.</a:t>
            </a:r>
          </a:p>
        </p:txBody>
      </p:sp>
      <p:sp>
        <p:nvSpPr>
          <p:cNvPr id="6" name="Rectangle 1026"/>
          <p:cNvSpPr>
            <a:spLocks noChangeArrowheads="1"/>
          </p:cNvSpPr>
          <p:nvPr/>
        </p:nvSpPr>
        <p:spPr bwMode="auto">
          <a:xfrm>
            <a:off x="474462" y="612221"/>
            <a:ext cx="5918698"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r>
              <a:rPr kumimoji="1" lang="de-DE" sz="1400" b="0" dirty="0" smtClean="0">
                <a:solidFill>
                  <a:schemeClr val="bg2"/>
                </a:solidFill>
              </a:rPr>
              <a:t>3. Erwartungen an die evangelische Kirche</a:t>
            </a:r>
          </a:p>
          <a:p>
            <a:r>
              <a:rPr kumimoji="1" lang="de-DE" sz="1400" dirty="0" smtClean="0">
                <a:solidFill>
                  <a:srgbClr val="C00000"/>
                </a:solidFill>
              </a:rPr>
              <a:t>3.3 Kommunikation</a:t>
            </a:r>
            <a:endParaRPr kumimoji="1" lang="de-DE" sz="1400" dirty="0">
              <a:solidFill>
                <a:srgbClr val="C00000"/>
              </a:solidFill>
            </a:endParaRPr>
          </a:p>
        </p:txBody>
      </p:sp>
    </p:spTree>
    <p:extLst>
      <p:ext uri="{BB962C8B-B14F-4D97-AF65-F5344CB8AC3E}">
        <p14:creationId xmlns="" xmlns:p14="http://schemas.microsoft.com/office/powerpoint/2010/main" val="42172989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27"/>
          <p:cNvSpPr txBox="1">
            <a:spLocks noChangeArrowheads="1"/>
          </p:cNvSpPr>
          <p:nvPr/>
        </p:nvSpPr>
        <p:spPr bwMode="auto">
          <a:xfrm>
            <a:off x="578296" y="1672347"/>
            <a:ext cx="8839200" cy="470898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Diese „</a:t>
            </a:r>
            <a:r>
              <a:rPr lang="de-DE" sz="1400" dirty="0" smtClean="0">
                <a:solidFill>
                  <a:srgbClr val="262626"/>
                </a:solidFill>
              </a:rPr>
              <a:t>Eigendarstellung</a:t>
            </a:r>
            <a:r>
              <a:rPr lang="de-DE" sz="1400" b="0" dirty="0" smtClean="0">
                <a:solidFill>
                  <a:srgbClr val="262626"/>
                </a:solidFill>
              </a:rPr>
              <a:t>“ kann auf </a:t>
            </a:r>
            <a:r>
              <a:rPr lang="de-DE" sz="1400" dirty="0" smtClean="0">
                <a:solidFill>
                  <a:srgbClr val="262626"/>
                </a:solidFill>
              </a:rPr>
              <a:t>zwei Kommunikationsebenen erfolgen: </a:t>
            </a:r>
            <a:r>
              <a:rPr lang="de-DE" sz="1400" b="0" dirty="0" smtClean="0">
                <a:solidFill>
                  <a:srgbClr val="262626"/>
                </a:solidFill>
              </a:rPr>
              <a:t>Eine </a:t>
            </a:r>
            <a:r>
              <a:rPr lang="de-DE" sz="1400" dirty="0" smtClean="0">
                <a:solidFill>
                  <a:srgbClr val="262626"/>
                </a:solidFill>
              </a:rPr>
              <a:t>große selbstbewusste Kampagne</a:t>
            </a:r>
            <a:r>
              <a:rPr lang="de-DE" sz="1400" b="0" dirty="0" smtClean="0">
                <a:solidFill>
                  <a:srgbClr val="262626"/>
                </a:solidFill>
              </a:rPr>
              <a:t>, gerne mit TV-Einsatz, vielleicht in Anlehnung an die „</a:t>
            </a:r>
            <a:r>
              <a:rPr lang="de-DE" sz="1400" b="0" i="1" dirty="0" smtClean="0">
                <a:solidFill>
                  <a:srgbClr val="262626"/>
                </a:solidFill>
              </a:rPr>
              <a:t>Hand-werks-Kampagne</a:t>
            </a:r>
            <a:r>
              <a:rPr lang="de-DE" sz="1400" b="0" dirty="0" smtClean="0">
                <a:solidFill>
                  <a:srgbClr val="262626"/>
                </a:solidFill>
              </a:rPr>
              <a:t>“ oder „</a:t>
            </a:r>
            <a:r>
              <a:rPr lang="de-DE" sz="1400" b="0" i="1" dirty="0" smtClean="0">
                <a:solidFill>
                  <a:srgbClr val="262626"/>
                </a:solidFill>
              </a:rPr>
              <a:t>Du bist Deutschland</a:t>
            </a:r>
            <a:r>
              <a:rPr lang="de-DE" sz="1400" b="0" dirty="0" smtClean="0">
                <a:solidFill>
                  <a:srgbClr val="262626"/>
                </a:solidFill>
              </a:rPr>
              <a:t>“. Abseits vom „</a:t>
            </a:r>
            <a:r>
              <a:rPr lang="de-DE" sz="1400" b="0" i="1" dirty="0" smtClean="0">
                <a:solidFill>
                  <a:srgbClr val="262626"/>
                </a:solidFill>
              </a:rPr>
              <a:t>Mainstream</a:t>
            </a:r>
            <a:r>
              <a:rPr lang="de-DE" sz="1400" b="0" dirty="0" smtClean="0">
                <a:solidFill>
                  <a:srgbClr val="262626"/>
                </a:solidFill>
              </a:rPr>
              <a:t>“ und </a:t>
            </a:r>
            <a:r>
              <a:rPr lang="de-DE" sz="1400" dirty="0" smtClean="0">
                <a:solidFill>
                  <a:srgbClr val="262626"/>
                </a:solidFill>
              </a:rPr>
              <a:t>konzentriert auf ganz wenige Themen </a:t>
            </a:r>
            <a:r>
              <a:rPr lang="de-DE" sz="1400" b="0" dirty="0" smtClean="0">
                <a:solidFill>
                  <a:srgbClr val="262626"/>
                </a:solidFill>
              </a:rPr>
              <a:t>(„j</a:t>
            </a:r>
            <a:r>
              <a:rPr lang="de-DE" sz="1400" b="0" i="1" dirty="0" smtClean="0">
                <a:solidFill>
                  <a:srgbClr val="262626"/>
                </a:solidFill>
              </a:rPr>
              <a:t>a, und alleine, wenn sich die Kirche traut, eine Kernbotschaft zu senden. Weil, was höre ich denn für eine Kernbotschaft von der ev. Kirche tagtäglich? Ich höre nichts und ich höre gut</a:t>
            </a:r>
            <a:r>
              <a:rPr lang="de-DE" sz="1400" b="0" dirty="0" smtClean="0">
                <a:solidFill>
                  <a:srgbClr val="262626"/>
                </a:solidFill>
              </a:rPr>
              <a:t>!)“. </a:t>
            </a:r>
            <a:br>
              <a:rPr lang="de-DE" sz="1400" b="0" dirty="0" smtClean="0">
                <a:solidFill>
                  <a:srgbClr val="262626"/>
                </a:solidFill>
              </a:rPr>
            </a:br>
            <a:r>
              <a:rPr lang="de-DE" sz="1000" b="0" dirty="0" smtClean="0">
                <a:solidFill>
                  <a:srgbClr val="262626"/>
                </a:solidFill>
              </a:rPr>
              <a:t/>
            </a:r>
            <a:br>
              <a:rPr lang="de-DE" sz="1000" b="0" dirty="0" smtClean="0">
                <a:solidFill>
                  <a:srgbClr val="262626"/>
                </a:solidFill>
              </a:rPr>
            </a:br>
            <a:r>
              <a:rPr lang="de-DE" sz="1400" b="0" dirty="0" smtClean="0">
                <a:solidFill>
                  <a:srgbClr val="262626"/>
                </a:solidFill>
              </a:rPr>
              <a:t>Und auf </a:t>
            </a:r>
            <a:r>
              <a:rPr lang="de-DE" sz="1400" dirty="0" smtClean="0">
                <a:solidFill>
                  <a:srgbClr val="262626"/>
                </a:solidFill>
              </a:rPr>
              <a:t>Gemeindeebene</a:t>
            </a:r>
            <a:r>
              <a:rPr lang="de-DE" sz="1400" b="0" dirty="0">
                <a:solidFill>
                  <a:srgbClr val="262626"/>
                </a:solidFill>
              </a:rPr>
              <a:t>, „</a:t>
            </a:r>
            <a:r>
              <a:rPr lang="de-DE" sz="1400" b="0" i="1" dirty="0">
                <a:solidFill>
                  <a:srgbClr val="262626"/>
                </a:solidFill>
              </a:rPr>
              <a:t>Man bekommt außer dem Gemeindebrief keine Infos </a:t>
            </a:r>
            <a:r>
              <a:rPr lang="de-DE" sz="1400" b="0" i="1" dirty="0" smtClean="0">
                <a:solidFill>
                  <a:srgbClr val="262626"/>
                </a:solidFill>
              </a:rPr>
              <a:t>und da </a:t>
            </a:r>
            <a:r>
              <a:rPr lang="de-DE" sz="1400" b="0" i="1" dirty="0">
                <a:solidFill>
                  <a:srgbClr val="262626"/>
                </a:solidFill>
              </a:rPr>
              <a:t>erwarte ich eigentlich ein bisschen mehr</a:t>
            </a:r>
            <a:r>
              <a:rPr lang="de-DE" sz="1400" b="0" dirty="0" smtClean="0">
                <a:solidFill>
                  <a:srgbClr val="262626"/>
                </a:solidFill>
              </a:rPr>
              <a:t>“. Hier wären stärker „</a:t>
            </a:r>
            <a:r>
              <a:rPr lang="de-DE" sz="1400" b="0" i="1" dirty="0" smtClean="0">
                <a:solidFill>
                  <a:srgbClr val="262626"/>
                </a:solidFill>
              </a:rPr>
              <a:t>zielgruppenorientierte Maß-nahmen</a:t>
            </a:r>
            <a:r>
              <a:rPr lang="de-DE" sz="1400" b="0" dirty="0" smtClean="0">
                <a:solidFill>
                  <a:srgbClr val="262626"/>
                </a:solidFill>
              </a:rPr>
              <a:t>“ angeregt: „</a:t>
            </a:r>
            <a:r>
              <a:rPr lang="de-DE" sz="1400" b="0" i="1" dirty="0" smtClean="0">
                <a:solidFill>
                  <a:srgbClr val="262626"/>
                </a:solidFill>
              </a:rPr>
              <a:t>Facebook</a:t>
            </a:r>
            <a:r>
              <a:rPr lang="de-DE" sz="1400" b="0" dirty="0" smtClean="0">
                <a:solidFill>
                  <a:srgbClr val="262626"/>
                </a:solidFill>
              </a:rPr>
              <a:t>“, „</a:t>
            </a:r>
            <a:r>
              <a:rPr lang="de-DE" sz="1400" b="0" i="1" dirty="0" smtClean="0">
                <a:solidFill>
                  <a:srgbClr val="262626"/>
                </a:solidFill>
              </a:rPr>
              <a:t>Plakate</a:t>
            </a:r>
            <a:r>
              <a:rPr lang="de-DE" sz="1400" b="0" dirty="0" smtClean="0">
                <a:solidFill>
                  <a:srgbClr val="262626"/>
                </a:solidFill>
              </a:rPr>
              <a:t>“, „</a:t>
            </a:r>
            <a:r>
              <a:rPr lang="de-DE" sz="1400" b="0" i="1" dirty="0" smtClean="0">
                <a:solidFill>
                  <a:srgbClr val="262626"/>
                </a:solidFill>
              </a:rPr>
              <a:t>Flyer</a:t>
            </a:r>
            <a:r>
              <a:rPr lang="de-DE" sz="1400" b="0" dirty="0" smtClean="0">
                <a:solidFill>
                  <a:srgbClr val="262626"/>
                </a:solidFill>
              </a:rPr>
              <a:t>“, per „</a:t>
            </a:r>
            <a:r>
              <a:rPr lang="de-DE" sz="1400" b="0" i="1" dirty="0" smtClean="0">
                <a:solidFill>
                  <a:srgbClr val="262626"/>
                </a:solidFill>
              </a:rPr>
              <a:t>Mail</a:t>
            </a:r>
            <a:r>
              <a:rPr lang="de-DE" sz="1400" b="0" dirty="0" smtClean="0">
                <a:solidFill>
                  <a:srgbClr val="262626"/>
                </a:solidFill>
              </a:rPr>
              <a:t>“. Wichtig ist, dass schon eine </a:t>
            </a:r>
            <a:r>
              <a:rPr lang="de-DE" sz="1400" dirty="0" smtClean="0">
                <a:solidFill>
                  <a:srgbClr val="262626"/>
                </a:solidFill>
              </a:rPr>
              <a:t>Vorauswahl</a:t>
            </a:r>
            <a:r>
              <a:rPr lang="de-DE" sz="1400" b="0" dirty="0" smtClean="0">
                <a:solidFill>
                  <a:srgbClr val="262626"/>
                </a:solidFill>
              </a:rPr>
              <a:t> getroffen wird „</a:t>
            </a:r>
            <a:r>
              <a:rPr lang="de-DE" sz="1400" b="0" i="1" dirty="0" smtClean="0">
                <a:solidFill>
                  <a:srgbClr val="262626"/>
                </a:solidFill>
              </a:rPr>
              <a:t>den Newsletter bekommen alle älter 40, oder nur Frauen</a:t>
            </a:r>
            <a:r>
              <a:rPr lang="de-DE" sz="1400" b="0" dirty="0" smtClean="0">
                <a:solidFill>
                  <a:srgbClr val="262626"/>
                </a:solidFill>
              </a:rPr>
              <a:t>“, „</a:t>
            </a:r>
            <a:r>
              <a:rPr lang="de-DE" sz="1400" b="0" i="1" dirty="0" smtClean="0">
                <a:solidFill>
                  <a:srgbClr val="262626"/>
                </a:solidFill>
              </a:rPr>
              <a:t>das ist doch mal ne Spur individueller</a:t>
            </a:r>
            <a:r>
              <a:rPr lang="de-DE" sz="1400" b="0" dirty="0" smtClean="0">
                <a:solidFill>
                  <a:srgbClr val="262626"/>
                </a:solidFill>
              </a:rPr>
              <a:t>“. </a:t>
            </a:r>
            <a:r>
              <a:rPr lang="de-DE" sz="1400" dirty="0" smtClean="0">
                <a:solidFill>
                  <a:srgbClr val="262626"/>
                </a:solidFill>
              </a:rPr>
              <a:t>Persönliche Besuche </a:t>
            </a:r>
            <a:r>
              <a:rPr lang="de-DE" sz="1400" b="0" dirty="0" smtClean="0">
                <a:solidFill>
                  <a:srgbClr val="262626"/>
                </a:solidFill>
              </a:rPr>
              <a:t>vom Pastor stoßen eher auf </a:t>
            </a:r>
            <a:r>
              <a:rPr lang="de-DE" sz="1400" dirty="0" smtClean="0">
                <a:solidFill>
                  <a:srgbClr val="262626"/>
                </a:solidFill>
              </a:rPr>
              <a:t>Skepsis</a:t>
            </a:r>
            <a:r>
              <a:rPr lang="de-DE" sz="1400" b="0" dirty="0" smtClean="0">
                <a:solidFill>
                  <a:srgbClr val="262626"/>
                </a:solidFill>
              </a:rPr>
              <a:t>, auch wenn es einzelne gibt, die das begrüßen würden. Über einen </a:t>
            </a:r>
            <a:r>
              <a:rPr lang="de-DE" sz="1400" dirty="0" smtClean="0">
                <a:solidFill>
                  <a:srgbClr val="262626"/>
                </a:solidFill>
              </a:rPr>
              <a:t>persönlichen Brief </a:t>
            </a:r>
            <a:r>
              <a:rPr lang="de-DE" sz="1400" b="0" dirty="0" smtClean="0">
                <a:solidFill>
                  <a:srgbClr val="262626"/>
                </a:solidFill>
              </a:rPr>
              <a:t>vom Pastor würden sich hingegen </a:t>
            </a:r>
            <a:r>
              <a:rPr lang="de-DE" sz="1400" dirty="0" smtClean="0">
                <a:solidFill>
                  <a:srgbClr val="262626"/>
                </a:solidFill>
              </a:rPr>
              <a:t>die meisten freuen</a:t>
            </a:r>
            <a:r>
              <a:rPr lang="de-DE" sz="1400" b="0" dirty="0" smtClean="0">
                <a:solidFill>
                  <a:srgbClr val="262626"/>
                </a:solidFill>
              </a:rPr>
              <a:t>.</a:t>
            </a:r>
          </a:p>
          <a:p>
            <a:pPr marL="285750" indent="-285750">
              <a:spcBef>
                <a:spcPct val="50000"/>
              </a:spcBef>
              <a:spcAft>
                <a:spcPts val="600"/>
              </a:spcAft>
              <a:buClr>
                <a:srgbClr val="E22B00"/>
              </a:buClr>
              <a:buFont typeface="Wingdings" pitchFamily="2" charset="2"/>
              <a:buChar char="Ø"/>
            </a:pPr>
            <a:r>
              <a:rPr lang="de-DE" sz="1400" dirty="0" smtClean="0">
                <a:solidFill>
                  <a:srgbClr val="262626"/>
                </a:solidFill>
              </a:rPr>
              <a:t>Anknüpfungspunkte</a:t>
            </a:r>
            <a:r>
              <a:rPr lang="de-DE" sz="1400" b="0" dirty="0" smtClean="0">
                <a:solidFill>
                  <a:srgbClr val="262626"/>
                </a:solidFill>
              </a:rPr>
              <a:t> für eine Kommunikation, vor allem auf Gemeindeebene, ergeben sich in starkem Maße </a:t>
            </a:r>
            <a:r>
              <a:rPr lang="de-DE" sz="1400" dirty="0" smtClean="0">
                <a:solidFill>
                  <a:srgbClr val="262626"/>
                </a:solidFill>
              </a:rPr>
              <a:t>über die Kinder</a:t>
            </a:r>
            <a:r>
              <a:rPr lang="de-DE" sz="1400" b="0" dirty="0" smtClean="0">
                <a:solidFill>
                  <a:srgbClr val="262626"/>
                </a:solidFill>
              </a:rPr>
              <a:t>: </a:t>
            </a:r>
            <a:r>
              <a:rPr lang="de-DE" sz="1400" b="0" dirty="0">
                <a:solidFill>
                  <a:srgbClr val="262626"/>
                </a:solidFill>
              </a:rPr>
              <a:t>Thema </a:t>
            </a:r>
            <a:r>
              <a:rPr lang="de-DE" sz="1400" b="0" dirty="0" smtClean="0">
                <a:solidFill>
                  <a:srgbClr val="262626"/>
                </a:solidFill>
              </a:rPr>
              <a:t>Taufe, Fragen nach dem Glauben, Wahl des Kindergartens, Einschulungsgottesdienst, Religionsunterricht, Konfirmation.</a:t>
            </a:r>
          </a:p>
          <a:p>
            <a:pPr marL="285750" indent="-285750">
              <a:spcBef>
                <a:spcPct val="50000"/>
              </a:spcBef>
              <a:spcAft>
                <a:spcPts val="600"/>
              </a:spcAft>
              <a:buClr>
                <a:srgbClr val="E22B00"/>
              </a:buClr>
              <a:buFont typeface="Wingdings" pitchFamily="2" charset="2"/>
              <a:buChar char="Ø"/>
            </a:pPr>
            <a:r>
              <a:rPr lang="de-DE" sz="1400" b="0" dirty="0">
                <a:solidFill>
                  <a:srgbClr val="262626"/>
                </a:solidFill>
              </a:rPr>
              <a:t>Die </a:t>
            </a:r>
            <a:r>
              <a:rPr lang="de-DE" sz="1400" dirty="0">
                <a:solidFill>
                  <a:srgbClr val="262626"/>
                </a:solidFill>
              </a:rPr>
              <a:t>Form der Kommunikation </a:t>
            </a:r>
            <a:r>
              <a:rPr lang="de-DE" sz="1400" b="0" dirty="0">
                <a:solidFill>
                  <a:srgbClr val="262626"/>
                </a:solidFill>
              </a:rPr>
              <a:t>sollte „</a:t>
            </a:r>
            <a:r>
              <a:rPr lang="de-DE" sz="1400" i="1" dirty="0">
                <a:solidFill>
                  <a:srgbClr val="262626"/>
                </a:solidFill>
              </a:rPr>
              <a:t>authentisch</a:t>
            </a:r>
            <a:r>
              <a:rPr lang="de-DE" sz="1400" b="0" dirty="0">
                <a:solidFill>
                  <a:srgbClr val="262626"/>
                </a:solidFill>
              </a:rPr>
              <a:t>“ sein, „</a:t>
            </a:r>
            <a:r>
              <a:rPr lang="de-DE" sz="1400" b="0" i="1" dirty="0">
                <a:solidFill>
                  <a:srgbClr val="262626"/>
                </a:solidFill>
              </a:rPr>
              <a:t>etwas, wo sich jeder mit </a:t>
            </a:r>
            <a:r>
              <a:rPr lang="de-DE" sz="1400" b="0" i="1" dirty="0" smtClean="0">
                <a:solidFill>
                  <a:srgbClr val="262626"/>
                </a:solidFill>
              </a:rPr>
              <a:t>identifizieren </a:t>
            </a:r>
            <a:r>
              <a:rPr lang="de-DE" sz="1400" b="0" i="1" dirty="0">
                <a:solidFill>
                  <a:srgbClr val="262626"/>
                </a:solidFill>
              </a:rPr>
              <a:t>kann</a:t>
            </a:r>
            <a:r>
              <a:rPr lang="de-DE" sz="1400" b="0" dirty="0">
                <a:solidFill>
                  <a:srgbClr val="262626"/>
                </a:solidFill>
              </a:rPr>
              <a:t>“, nicht dilettantisch, aber auch nicht zu glatt-professionell, gerne „</a:t>
            </a:r>
            <a:r>
              <a:rPr lang="de-DE" sz="1400" b="0" i="1" dirty="0">
                <a:solidFill>
                  <a:srgbClr val="262626"/>
                </a:solidFill>
              </a:rPr>
              <a:t>mutig</a:t>
            </a:r>
            <a:r>
              <a:rPr lang="de-DE" sz="1400" b="0" dirty="0">
                <a:solidFill>
                  <a:srgbClr val="262626"/>
                </a:solidFill>
              </a:rPr>
              <a:t>“ und „</a:t>
            </a:r>
            <a:r>
              <a:rPr lang="de-DE" sz="1400" b="0" i="1" dirty="0">
                <a:solidFill>
                  <a:srgbClr val="262626"/>
                </a:solidFill>
              </a:rPr>
              <a:t>selbstkritisch</a:t>
            </a:r>
            <a:r>
              <a:rPr lang="de-DE" sz="1400" b="0" dirty="0">
                <a:solidFill>
                  <a:srgbClr val="262626"/>
                </a:solidFill>
              </a:rPr>
              <a:t>“, dabei „</a:t>
            </a:r>
            <a:r>
              <a:rPr lang="de-DE" sz="1400" b="0" i="1" dirty="0">
                <a:solidFill>
                  <a:srgbClr val="262626"/>
                </a:solidFill>
              </a:rPr>
              <a:t>emotional</a:t>
            </a:r>
            <a:r>
              <a:rPr lang="de-DE" sz="1400" b="0" dirty="0">
                <a:solidFill>
                  <a:srgbClr val="262626"/>
                </a:solidFill>
              </a:rPr>
              <a:t>“ und eher „</a:t>
            </a:r>
            <a:r>
              <a:rPr lang="de-DE" sz="1400" b="0" i="1" dirty="0">
                <a:solidFill>
                  <a:srgbClr val="262626"/>
                </a:solidFill>
              </a:rPr>
              <a:t>informativ</a:t>
            </a:r>
            <a:r>
              <a:rPr lang="de-DE" sz="1400" b="0" dirty="0" smtClean="0">
                <a:solidFill>
                  <a:srgbClr val="262626"/>
                </a:solidFill>
              </a:rPr>
              <a:t>“.</a:t>
            </a:r>
          </a:p>
        </p:txBody>
      </p:sp>
      <p:sp>
        <p:nvSpPr>
          <p:cNvPr id="6" name="Rectangle 1026"/>
          <p:cNvSpPr>
            <a:spLocks noChangeArrowheads="1"/>
          </p:cNvSpPr>
          <p:nvPr/>
        </p:nvSpPr>
        <p:spPr bwMode="auto">
          <a:xfrm>
            <a:off x="474462" y="612221"/>
            <a:ext cx="5918698"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r>
              <a:rPr kumimoji="1" lang="de-DE" sz="1400" b="0" dirty="0" smtClean="0">
                <a:solidFill>
                  <a:schemeClr val="bg2"/>
                </a:solidFill>
              </a:rPr>
              <a:t>3. Erwartungen an die evangelische Kirche</a:t>
            </a:r>
          </a:p>
          <a:p>
            <a:r>
              <a:rPr kumimoji="1" lang="de-DE" sz="1400" dirty="0" smtClean="0">
                <a:solidFill>
                  <a:srgbClr val="C00000"/>
                </a:solidFill>
              </a:rPr>
              <a:t>3.3 Kommunikation</a:t>
            </a:r>
            <a:endParaRPr kumimoji="1" lang="de-DE" sz="1400" dirty="0">
              <a:solidFill>
                <a:srgbClr val="C00000"/>
              </a:solidFill>
            </a:endParaRPr>
          </a:p>
        </p:txBody>
      </p:sp>
    </p:spTree>
    <p:extLst>
      <p:ext uri="{BB962C8B-B14F-4D97-AF65-F5344CB8AC3E}">
        <p14:creationId xmlns="" xmlns:p14="http://schemas.microsoft.com/office/powerpoint/2010/main" val="41312085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2"/>
          <p:cNvSpPr>
            <a:spLocks noChangeArrowheads="1"/>
          </p:cNvSpPr>
          <p:nvPr/>
        </p:nvSpPr>
        <p:spPr bwMode="auto">
          <a:xfrm>
            <a:off x="1280300" y="5929869"/>
            <a:ext cx="6048964" cy="314877"/>
          </a:xfrm>
          <a:prstGeom prst="rect">
            <a:avLst/>
          </a:prstGeom>
          <a:solidFill>
            <a:srgbClr val="DDDDDD"/>
          </a:solidFill>
          <a:ln w="9525">
            <a:noFill/>
            <a:miter lim="800000"/>
            <a:headEnd/>
            <a:tailEnd/>
          </a:ln>
          <a:effectLst>
            <a:outerShdw blurRad="50800" dist="38100" dir="2700000" algn="tl" rotWithShape="0">
              <a:prstClr val="black">
                <a:alpha val="40000"/>
              </a:prstClr>
            </a:outerShdw>
          </a:effectLst>
        </p:spPr>
        <p:txBody>
          <a:bodyPr wrap="none" anchor="ctr"/>
          <a:lstStyle/>
          <a:p>
            <a:r>
              <a:rPr lang="de-DE" dirty="0" smtClean="0">
                <a:solidFill>
                  <a:schemeClr val="bg1">
                    <a:lumMod val="50000"/>
                  </a:schemeClr>
                </a:solidFill>
                <a:sym typeface="Wingdings" pitchFamily="2" charset="2"/>
              </a:rPr>
              <a:t></a:t>
            </a:r>
            <a:endParaRPr lang="de-DE" dirty="0">
              <a:solidFill>
                <a:schemeClr val="bg1">
                  <a:lumMod val="50000"/>
                </a:schemeClr>
              </a:solidFill>
            </a:endParaRPr>
          </a:p>
        </p:txBody>
      </p:sp>
      <p:sp>
        <p:nvSpPr>
          <p:cNvPr id="26627" name="Text Box 1027"/>
          <p:cNvSpPr txBox="1">
            <a:spLocks noChangeArrowheads="1"/>
          </p:cNvSpPr>
          <p:nvPr/>
        </p:nvSpPr>
        <p:spPr bwMode="auto">
          <a:xfrm>
            <a:off x="503555" y="980728"/>
            <a:ext cx="889987" cy="338554"/>
          </a:xfrm>
          <a:prstGeom prst="rect">
            <a:avLst/>
          </a:prstGeom>
          <a:noFill/>
          <a:ln w="9525">
            <a:noFill/>
            <a:miter lim="800000"/>
            <a:headEnd/>
            <a:tailEnd/>
          </a:ln>
        </p:spPr>
        <p:txBody>
          <a:bodyPr wrap="none">
            <a:spAutoFit/>
          </a:bodyPr>
          <a:lstStyle/>
          <a:p>
            <a:pPr eaLnBrk="1" hangingPunct="1"/>
            <a:r>
              <a:rPr lang="de-DE" sz="1600" dirty="0" smtClean="0">
                <a:solidFill>
                  <a:schemeClr val="bg2"/>
                </a:solidFill>
              </a:rPr>
              <a:t>Inhalt</a:t>
            </a:r>
            <a:endParaRPr lang="de-DE" sz="1600" b="0" dirty="0">
              <a:solidFill>
                <a:schemeClr val="bg2"/>
              </a:solidFill>
            </a:endParaRPr>
          </a:p>
        </p:txBody>
      </p:sp>
      <p:sp>
        <p:nvSpPr>
          <p:cNvPr id="26630" name="Text Box 1031"/>
          <p:cNvSpPr txBox="1">
            <a:spLocks noChangeArrowheads="1"/>
          </p:cNvSpPr>
          <p:nvPr/>
        </p:nvSpPr>
        <p:spPr bwMode="auto">
          <a:xfrm>
            <a:off x="1859982" y="2138367"/>
            <a:ext cx="6693418" cy="4147289"/>
          </a:xfrm>
          <a:prstGeom prst="rect">
            <a:avLst/>
          </a:prstGeom>
          <a:noFill/>
          <a:ln w="9525">
            <a:noFill/>
            <a:miter lim="800000"/>
            <a:headEnd/>
            <a:tailEnd/>
          </a:ln>
        </p:spPr>
        <p:txBody>
          <a:bodyPr wrap="square">
            <a:spAutoFit/>
          </a:bodyPr>
          <a:lstStyle/>
          <a:p>
            <a:pPr marL="609600" indent="-609600">
              <a:lnSpc>
                <a:spcPts val="1500"/>
              </a:lnSpc>
              <a:spcBef>
                <a:spcPct val="50000"/>
              </a:spcBef>
              <a:spcAft>
                <a:spcPts val="600"/>
              </a:spcAft>
              <a:buFontTx/>
              <a:buAutoNum type="romanUcPeriod"/>
            </a:pPr>
            <a:r>
              <a:rPr lang="de-DE" sz="1600" dirty="0" smtClean="0">
                <a:solidFill>
                  <a:srgbClr val="C00000"/>
                </a:solidFill>
              </a:rPr>
              <a:t>Untersuchungsanlage</a:t>
            </a:r>
            <a:br>
              <a:rPr lang="de-DE" sz="1600" dirty="0" smtClean="0">
                <a:solidFill>
                  <a:srgbClr val="C00000"/>
                </a:solidFill>
              </a:rPr>
            </a:br>
            <a:endParaRPr lang="de-DE" sz="1000" dirty="0" smtClean="0">
              <a:solidFill>
                <a:srgbClr val="C00000"/>
              </a:solidFill>
            </a:endParaRPr>
          </a:p>
          <a:p>
            <a:pPr marL="609600" indent="-609600">
              <a:lnSpc>
                <a:spcPts val="1500"/>
              </a:lnSpc>
              <a:spcBef>
                <a:spcPct val="50000"/>
              </a:spcBef>
              <a:spcAft>
                <a:spcPts val="600"/>
              </a:spcAft>
              <a:buFontTx/>
              <a:buAutoNum type="romanUcPeriod"/>
            </a:pPr>
            <a:r>
              <a:rPr lang="de-DE" sz="1600" dirty="0" smtClean="0">
                <a:solidFill>
                  <a:srgbClr val="C00000"/>
                </a:solidFill>
              </a:rPr>
              <a:t>Ergebnisse</a:t>
            </a:r>
            <a:br>
              <a:rPr lang="de-DE" sz="1600" dirty="0" smtClean="0">
                <a:solidFill>
                  <a:srgbClr val="C00000"/>
                </a:solidFill>
              </a:rPr>
            </a:br>
            <a:r>
              <a:rPr lang="de-DE" sz="1050" dirty="0" smtClean="0">
                <a:solidFill>
                  <a:srgbClr val="C00000"/>
                </a:solidFill>
              </a:rPr>
              <a:t> </a:t>
            </a:r>
            <a:r>
              <a:rPr lang="de-DE" sz="800" dirty="0" smtClean="0">
                <a:solidFill>
                  <a:srgbClr val="C00000"/>
                </a:solidFill>
              </a:rPr>
              <a:t/>
            </a:r>
            <a:br>
              <a:rPr lang="de-DE" sz="800" dirty="0" smtClean="0">
                <a:solidFill>
                  <a:srgbClr val="C00000"/>
                </a:solidFill>
              </a:rPr>
            </a:br>
            <a:r>
              <a:rPr lang="de-DE" sz="1200" dirty="0" smtClean="0">
                <a:solidFill>
                  <a:srgbClr val="C00000"/>
                </a:solidFill>
              </a:rPr>
              <a:t>1) Wahrnehmung der ev. Kirche</a:t>
            </a:r>
            <a:br>
              <a:rPr lang="de-DE" sz="1200" dirty="0" smtClean="0">
                <a:solidFill>
                  <a:srgbClr val="C00000"/>
                </a:solidFill>
              </a:rPr>
            </a:br>
            <a:r>
              <a:rPr lang="de-DE" sz="1100" b="0" dirty="0" smtClean="0">
                <a:solidFill>
                  <a:srgbClr val="C00000"/>
                </a:solidFill>
              </a:rPr>
              <a:t>	1.1 Wahrnehmung in der Öffentlichkeit</a:t>
            </a:r>
            <a:br>
              <a:rPr lang="de-DE" sz="1100" b="0" dirty="0" smtClean="0">
                <a:solidFill>
                  <a:srgbClr val="C00000"/>
                </a:solidFill>
              </a:rPr>
            </a:br>
            <a:r>
              <a:rPr lang="de-DE" sz="1100" b="0" dirty="0" smtClean="0">
                <a:solidFill>
                  <a:srgbClr val="C00000"/>
                </a:solidFill>
              </a:rPr>
              <a:t>	1.2 Inhalte</a:t>
            </a:r>
            <a:br>
              <a:rPr lang="de-DE" sz="1100" b="0" dirty="0" smtClean="0">
                <a:solidFill>
                  <a:srgbClr val="C00000"/>
                </a:solidFill>
              </a:rPr>
            </a:br>
            <a:r>
              <a:rPr lang="de-DE" sz="1100" b="0" dirty="0" smtClean="0">
                <a:solidFill>
                  <a:srgbClr val="C00000"/>
                </a:solidFill>
              </a:rPr>
              <a:t/>
            </a:r>
            <a:br>
              <a:rPr lang="de-DE" sz="1100" b="0" dirty="0" smtClean="0">
                <a:solidFill>
                  <a:srgbClr val="C00000"/>
                </a:solidFill>
              </a:rPr>
            </a:br>
            <a:r>
              <a:rPr lang="de-DE" sz="1200" dirty="0" smtClean="0">
                <a:solidFill>
                  <a:srgbClr val="C00000"/>
                </a:solidFill>
              </a:rPr>
              <a:t>2) Kontakt zur ev. Kirche</a:t>
            </a:r>
            <a:br>
              <a:rPr lang="de-DE" sz="1200" dirty="0" smtClean="0">
                <a:solidFill>
                  <a:srgbClr val="C00000"/>
                </a:solidFill>
              </a:rPr>
            </a:br>
            <a:r>
              <a:rPr lang="de-DE" sz="1200" b="0" dirty="0" smtClean="0">
                <a:solidFill>
                  <a:srgbClr val="C00000"/>
                </a:solidFill>
              </a:rPr>
              <a:t>	2.1 Erleben von Gemeinde</a:t>
            </a:r>
            <a:br>
              <a:rPr lang="de-DE" sz="1200" b="0" dirty="0" smtClean="0">
                <a:solidFill>
                  <a:srgbClr val="C00000"/>
                </a:solidFill>
              </a:rPr>
            </a:br>
            <a:r>
              <a:rPr lang="de-DE" sz="1200" b="0" dirty="0" smtClean="0">
                <a:solidFill>
                  <a:srgbClr val="C00000"/>
                </a:solidFill>
              </a:rPr>
              <a:t>	2.2 Vorstellung zu Religiosität</a:t>
            </a:r>
            <a:br>
              <a:rPr lang="de-DE" sz="1200" b="0" dirty="0" smtClean="0">
                <a:solidFill>
                  <a:srgbClr val="C00000"/>
                </a:solidFill>
              </a:rPr>
            </a:br>
            <a:r>
              <a:rPr lang="de-DE" sz="1200" b="0" dirty="0" smtClean="0">
                <a:solidFill>
                  <a:srgbClr val="C00000"/>
                </a:solidFill>
              </a:rPr>
              <a:t>	2.3 Biografische Lücken</a:t>
            </a:r>
            <a:br>
              <a:rPr lang="de-DE" sz="1200" b="0" dirty="0" smtClean="0">
                <a:solidFill>
                  <a:srgbClr val="C00000"/>
                </a:solidFill>
              </a:rPr>
            </a:br>
            <a:r>
              <a:rPr lang="de-DE" sz="1200" b="0" dirty="0" smtClean="0">
                <a:solidFill>
                  <a:srgbClr val="C00000"/>
                </a:solidFill>
              </a:rPr>
              <a:t/>
            </a:r>
            <a:br>
              <a:rPr lang="de-DE" sz="1200" b="0" dirty="0" smtClean="0">
                <a:solidFill>
                  <a:srgbClr val="C00000"/>
                </a:solidFill>
              </a:rPr>
            </a:br>
            <a:r>
              <a:rPr lang="de-DE" sz="1200" dirty="0" smtClean="0">
                <a:solidFill>
                  <a:srgbClr val="C00000"/>
                </a:solidFill>
              </a:rPr>
              <a:t>3) Erwartungen an die ev. Kirche </a:t>
            </a:r>
            <a:br>
              <a:rPr lang="de-DE" sz="1200" dirty="0" smtClean="0">
                <a:solidFill>
                  <a:srgbClr val="C00000"/>
                </a:solidFill>
              </a:rPr>
            </a:br>
            <a:r>
              <a:rPr lang="de-DE" sz="1200" b="0" dirty="0" smtClean="0">
                <a:solidFill>
                  <a:srgbClr val="C00000"/>
                </a:solidFill>
              </a:rPr>
              <a:t>	3.1 Erwartungen an kirchliche Angebote </a:t>
            </a:r>
            <a:br>
              <a:rPr lang="de-DE" sz="1200" b="0" dirty="0" smtClean="0">
                <a:solidFill>
                  <a:srgbClr val="C00000"/>
                </a:solidFill>
              </a:rPr>
            </a:br>
            <a:r>
              <a:rPr lang="de-DE" sz="1200" b="0" dirty="0" smtClean="0">
                <a:solidFill>
                  <a:srgbClr val="C00000"/>
                </a:solidFill>
              </a:rPr>
              <a:t>	3.2 Bestärkung der eigenen Loyalität</a:t>
            </a:r>
            <a:br>
              <a:rPr lang="de-DE" sz="1200" b="0" dirty="0" smtClean="0">
                <a:solidFill>
                  <a:srgbClr val="C00000"/>
                </a:solidFill>
              </a:rPr>
            </a:br>
            <a:r>
              <a:rPr lang="de-DE" sz="1200" b="0" dirty="0" smtClean="0">
                <a:solidFill>
                  <a:srgbClr val="C00000"/>
                </a:solidFill>
              </a:rPr>
              <a:t>	3.3 Kommunikation</a:t>
            </a:r>
            <a:br>
              <a:rPr lang="de-DE" sz="1200" b="0" dirty="0" smtClean="0">
                <a:solidFill>
                  <a:srgbClr val="C00000"/>
                </a:solidFill>
              </a:rPr>
            </a:br>
            <a:endParaRPr lang="de-DE" sz="1200" b="0" dirty="0" smtClean="0">
              <a:solidFill>
                <a:srgbClr val="C00000"/>
              </a:solidFill>
            </a:endParaRPr>
          </a:p>
          <a:p>
            <a:pPr marL="609600" indent="-609600">
              <a:lnSpc>
                <a:spcPts val="1500"/>
              </a:lnSpc>
              <a:spcBef>
                <a:spcPct val="50000"/>
              </a:spcBef>
              <a:spcAft>
                <a:spcPts val="600"/>
              </a:spcAft>
              <a:buFontTx/>
              <a:buAutoNum type="romanUcPeriod"/>
            </a:pPr>
            <a:r>
              <a:rPr lang="de-DE" sz="1600" dirty="0" smtClean="0">
                <a:solidFill>
                  <a:srgbClr val="C00000"/>
                </a:solidFill>
              </a:rPr>
              <a:t>Zusammenfassung und Resümee</a:t>
            </a:r>
            <a:endParaRPr lang="de-DE" sz="1050" dirty="0" smtClean="0">
              <a:solidFill>
                <a:srgbClr val="C00000"/>
              </a:solidFill>
            </a:endParaRPr>
          </a:p>
        </p:txBody>
      </p:sp>
    </p:spTree>
    <p:extLst>
      <p:ext uri="{BB962C8B-B14F-4D97-AF65-F5344CB8AC3E}">
        <p14:creationId xmlns="" xmlns:p14="http://schemas.microsoft.com/office/powerpoint/2010/main" val="23136218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6630"/>
                                        </p:tgtEl>
                                        <p:attrNameLst>
                                          <p:attrName>style.visibility</p:attrName>
                                        </p:attrNameLst>
                                      </p:cBhvr>
                                      <p:to>
                                        <p:strVal val="visible"/>
                                      </p:to>
                                    </p:set>
                                    <p:animEffect transition="in" filter="wipe(up)">
                                      <p:cBhvr>
                                        <p:cTn id="10" dur="500"/>
                                        <p:tgtEl>
                                          <p:spTgt spid="26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663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ChangeArrowheads="1"/>
          </p:cNvSpPr>
          <p:nvPr/>
        </p:nvSpPr>
        <p:spPr bwMode="auto">
          <a:xfrm>
            <a:off x="499864" y="692696"/>
            <a:ext cx="50292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r>
              <a:rPr kumimoji="1" lang="de-DE" sz="1600" dirty="0" smtClean="0">
                <a:solidFill>
                  <a:schemeClr val="bg2"/>
                </a:solidFill>
              </a:rPr>
              <a:t>III. Zusammenfassung und Resümee</a:t>
            </a:r>
            <a:endParaRPr kumimoji="1" lang="de-DE" sz="1200" dirty="0">
              <a:solidFill>
                <a:srgbClr val="C00000"/>
              </a:solidFill>
            </a:endParaRPr>
          </a:p>
        </p:txBody>
      </p:sp>
      <p:sp>
        <p:nvSpPr>
          <p:cNvPr id="5" name="Text Box 1027"/>
          <p:cNvSpPr txBox="1">
            <a:spLocks noChangeArrowheads="1"/>
          </p:cNvSpPr>
          <p:nvPr/>
        </p:nvSpPr>
        <p:spPr bwMode="auto">
          <a:xfrm>
            <a:off x="578296" y="1700808"/>
            <a:ext cx="8983216" cy="49244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spcBef>
                <a:spcPct val="50000"/>
              </a:spcBef>
              <a:spcAft>
                <a:spcPts val="600"/>
              </a:spcAft>
              <a:buClr>
                <a:srgbClr val="E22B00"/>
              </a:buClr>
              <a:buFont typeface="Wingdings" pitchFamily="2" charset="2"/>
              <a:buChar char="Ø"/>
            </a:pPr>
            <a:r>
              <a:rPr lang="de-DE" sz="1400" dirty="0" smtClean="0">
                <a:solidFill>
                  <a:srgbClr val="262626"/>
                </a:solidFill>
              </a:rPr>
              <a:t>Überregional</a:t>
            </a:r>
            <a:r>
              <a:rPr lang="de-DE" sz="1400" b="0" dirty="0" smtClean="0">
                <a:solidFill>
                  <a:srgbClr val="262626"/>
                </a:solidFill>
              </a:rPr>
              <a:t> ist die evangelische Kirche für die Gruppe der „</a:t>
            </a:r>
            <a:r>
              <a:rPr lang="de-DE" sz="1400" b="0" dirty="0" err="1" smtClean="0">
                <a:solidFill>
                  <a:srgbClr val="262626"/>
                </a:solidFill>
              </a:rPr>
              <a:t>Hinterfrager</a:t>
            </a:r>
            <a:r>
              <a:rPr lang="de-DE" sz="1400" b="0" dirty="0" smtClean="0">
                <a:solidFill>
                  <a:srgbClr val="262626"/>
                </a:solidFill>
              </a:rPr>
              <a:t>“ </a:t>
            </a:r>
            <a:r>
              <a:rPr lang="de-DE" sz="1400" dirty="0" smtClean="0">
                <a:solidFill>
                  <a:srgbClr val="262626"/>
                </a:solidFill>
              </a:rPr>
              <a:t>so gut wie nicht präsent</a:t>
            </a:r>
            <a:r>
              <a:rPr lang="de-DE" sz="1400" b="0" dirty="0" smtClean="0">
                <a:solidFill>
                  <a:srgbClr val="262626"/>
                </a:solidFill>
              </a:rPr>
              <a:t>, sie findet in der Öffentlichkeit quasi nicht statt.</a:t>
            </a:r>
          </a:p>
          <a:p>
            <a:pPr marL="285750" indent="-285750">
              <a:spcBef>
                <a:spcPct val="50000"/>
              </a:spcBef>
              <a:spcAft>
                <a:spcPts val="600"/>
              </a:spcAft>
              <a:buClr>
                <a:srgbClr val="E22B00"/>
              </a:buClr>
              <a:buFont typeface="Wingdings" pitchFamily="2" charset="2"/>
              <a:buChar char="Ø"/>
            </a:pPr>
            <a:r>
              <a:rPr lang="de-DE" sz="1400" dirty="0" smtClean="0">
                <a:solidFill>
                  <a:srgbClr val="262626"/>
                </a:solidFill>
              </a:rPr>
              <a:t>Auch</a:t>
            </a:r>
            <a:r>
              <a:rPr lang="de-DE" sz="1400" b="0" dirty="0" smtClean="0">
                <a:solidFill>
                  <a:srgbClr val="262626"/>
                </a:solidFill>
              </a:rPr>
              <a:t> </a:t>
            </a:r>
            <a:r>
              <a:rPr lang="de-DE" sz="1400" dirty="0" smtClean="0">
                <a:solidFill>
                  <a:srgbClr val="262626"/>
                </a:solidFill>
              </a:rPr>
              <a:t>lokal </a:t>
            </a:r>
            <a:r>
              <a:rPr lang="de-DE" sz="1400" b="0" dirty="0" smtClean="0">
                <a:solidFill>
                  <a:srgbClr val="262626"/>
                </a:solidFill>
              </a:rPr>
              <a:t>wird die ev. Kirche </a:t>
            </a:r>
            <a:r>
              <a:rPr lang="de-DE" sz="1400" dirty="0" smtClean="0">
                <a:solidFill>
                  <a:srgbClr val="262626"/>
                </a:solidFill>
              </a:rPr>
              <a:t>kaum wahrgenommen</a:t>
            </a:r>
            <a:r>
              <a:rPr lang="de-DE" sz="1400" b="0" dirty="0" smtClean="0">
                <a:solidFill>
                  <a:srgbClr val="262626"/>
                </a:solidFill>
              </a:rPr>
              <a:t>. Wenn, dann </a:t>
            </a:r>
            <a:r>
              <a:rPr lang="de-DE" sz="1400" dirty="0" smtClean="0">
                <a:solidFill>
                  <a:srgbClr val="262626"/>
                </a:solidFill>
              </a:rPr>
              <a:t>häufiger</a:t>
            </a:r>
            <a:r>
              <a:rPr lang="de-DE" sz="1400" b="0" dirty="0" smtClean="0">
                <a:solidFill>
                  <a:srgbClr val="262626"/>
                </a:solidFill>
              </a:rPr>
              <a:t> über eher </a:t>
            </a:r>
            <a:r>
              <a:rPr lang="de-DE" sz="1400" dirty="0" smtClean="0">
                <a:solidFill>
                  <a:srgbClr val="262626"/>
                </a:solidFill>
              </a:rPr>
              <a:t>defizitäre Themen </a:t>
            </a:r>
            <a:r>
              <a:rPr lang="de-DE" sz="1400" b="0" dirty="0" smtClean="0">
                <a:solidFill>
                  <a:srgbClr val="262626"/>
                </a:solidFill>
              </a:rPr>
              <a:t>rund um die Auswirkungen von Sparmaßnahmen („</a:t>
            </a:r>
            <a:r>
              <a:rPr lang="de-DE" sz="1400" b="0" i="1" dirty="0" smtClean="0">
                <a:solidFill>
                  <a:srgbClr val="262626"/>
                </a:solidFill>
              </a:rPr>
              <a:t>die Kirche schließt ihre Kirchen</a:t>
            </a:r>
            <a:r>
              <a:rPr lang="de-DE" sz="1400" b="0" dirty="0" smtClean="0">
                <a:solidFill>
                  <a:srgbClr val="262626"/>
                </a:solidFill>
              </a:rPr>
              <a:t>“), aber </a:t>
            </a:r>
            <a:r>
              <a:rPr lang="de-DE" sz="1400" dirty="0" smtClean="0">
                <a:solidFill>
                  <a:srgbClr val="262626"/>
                </a:solidFill>
              </a:rPr>
              <a:t>durchaus auch im positiven Kontext</a:t>
            </a:r>
            <a:r>
              <a:rPr lang="de-DE" sz="1400" b="0" dirty="0" smtClean="0">
                <a:solidFill>
                  <a:srgbClr val="262626"/>
                </a:solidFill>
              </a:rPr>
              <a:t>, wenn beispielsweise </a:t>
            </a:r>
            <a:r>
              <a:rPr lang="de-DE" sz="1400" dirty="0" smtClean="0">
                <a:solidFill>
                  <a:srgbClr val="262626"/>
                </a:solidFill>
              </a:rPr>
              <a:t>besondere Gottesdienstformen </a:t>
            </a:r>
            <a:r>
              <a:rPr lang="de-DE" sz="1400" b="0" dirty="0" smtClean="0">
                <a:solidFill>
                  <a:srgbClr val="262626"/>
                </a:solidFill>
              </a:rPr>
              <a:t>oder eine </a:t>
            </a:r>
            <a:r>
              <a:rPr lang="de-DE" sz="1400" dirty="0" smtClean="0">
                <a:solidFill>
                  <a:srgbClr val="262626"/>
                </a:solidFill>
              </a:rPr>
              <a:t>bewegende </a:t>
            </a:r>
            <a:r>
              <a:rPr lang="de-DE" sz="1400" dirty="0" err="1" smtClean="0">
                <a:solidFill>
                  <a:srgbClr val="262626"/>
                </a:solidFill>
              </a:rPr>
              <a:t>Kasualie</a:t>
            </a:r>
            <a:r>
              <a:rPr lang="de-DE" sz="1400" dirty="0" smtClean="0">
                <a:solidFill>
                  <a:srgbClr val="262626"/>
                </a:solidFill>
              </a:rPr>
              <a:t> </a:t>
            </a:r>
            <a:r>
              <a:rPr lang="de-DE" sz="1400" b="0" dirty="0" smtClean="0">
                <a:solidFill>
                  <a:srgbClr val="262626"/>
                </a:solidFill>
              </a:rPr>
              <a:t>erlebt wurde.</a:t>
            </a:r>
          </a:p>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Diese </a:t>
            </a:r>
            <a:r>
              <a:rPr lang="de-DE" sz="1400" dirty="0" smtClean="0">
                <a:solidFill>
                  <a:srgbClr val="262626"/>
                </a:solidFill>
              </a:rPr>
              <a:t>schwache öffentliche Präsenz </a:t>
            </a:r>
            <a:r>
              <a:rPr lang="de-DE" sz="1400" b="0" dirty="0" smtClean="0">
                <a:solidFill>
                  <a:srgbClr val="262626"/>
                </a:solidFill>
              </a:rPr>
              <a:t>der ev. Kirche wird von den Teilnehmenden </a:t>
            </a:r>
            <a:r>
              <a:rPr lang="de-DE" sz="1400" dirty="0" smtClean="0">
                <a:solidFill>
                  <a:srgbClr val="262626"/>
                </a:solidFill>
              </a:rPr>
              <a:t>kritisch bewertet</a:t>
            </a:r>
            <a:r>
              <a:rPr lang="de-DE" sz="1400" b="0" dirty="0" smtClean="0">
                <a:solidFill>
                  <a:srgbClr val="262626"/>
                </a:solidFill>
              </a:rPr>
              <a:t>. Eine </a:t>
            </a:r>
            <a:r>
              <a:rPr lang="de-DE" sz="1400" dirty="0" smtClean="0">
                <a:solidFill>
                  <a:srgbClr val="262626"/>
                </a:solidFill>
              </a:rPr>
              <a:t>Säule ihres Glaubens ist die Nächstenliebe</a:t>
            </a:r>
            <a:r>
              <a:rPr lang="de-DE" sz="1400" b="0" dirty="0" smtClean="0">
                <a:solidFill>
                  <a:srgbClr val="262626"/>
                </a:solidFill>
              </a:rPr>
              <a:t>, sie erhalten jedoch </a:t>
            </a:r>
            <a:r>
              <a:rPr lang="de-DE" sz="1400" dirty="0" smtClean="0">
                <a:solidFill>
                  <a:srgbClr val="262626"/>
                </a:solidFill>
              </a:rPr>
              <a:t>zu wenig Rückmeldungen</a:t>
            </a:r>
            <a:r>
              <a:rPr lang="de-DE" sz="1400" b="0" dirty="0" smtClean="0">
                <a:solidFill>
                  <a:srgbClr val="262626"/>
                </a:solidFill>
              </a:rPr>
              <a:t>, ob </a:t>
            </a:r>
            <a:r>
              <a:rPr lang="de-DE" sz="1400" dirty="0" smtClean="0">
                <a:solidFill>
                  <a:srgbClr val="262626"/>
                </a:solidFill>
              </a:rPr>
              <a:t>„ihr“ Geld sinnvoll </a:t>
            </a:r>
            <a:r>
              <a:rPr lang="de-DE" sz="1400" b="0" dirty="0" smtClean="0">
                <a:solidFill>
                  <a:srgbClr val="262626"/>
                </a:solidFill>
              </a:rPr>
              <a:t>in dem gewünschten Umfeld des sozialen und karitativen Engagements Verwendung findet,</a:t>
            </a:r>
            <a:r>
              <a:rPr lang="de-DE" sz="1400" dirty="0" smtClean="0">
                <a:solidFill>
                  <a:srgbClr val="262626"/>
                </a:solidFill>
              </a:rPr>
              <a:t> </a:t>
            </a:r>
            <a:r>
              <a:rPr lang="de-DE" sz="1400" dirty="0">
                <a:solidFill>
                  <a:srgbClr val="262626"/>
                </a:solidFill>
              </a:rPr>
              <a:t>worum</a:t>
            </a:r>
            <a:r>
              <a:rPr lang="de-DE" sz="1400" b="0" dirty="0">
                <a:solidFill>
                  <a:srgbClr val="262626"/>
                </a:solidFill>
              </a:rPr>
              <a:t> sich die ev. Kirche </a:t>
            </a:r>
            <a:r>
              <a:rPr lang="de-DE" sz="1400" dirty="0">
                <a:solidFill>
                  <a:srgbClr val="262626"/>
                </a:solidFill>
              </a:rPr>
              <a:t>aktuell </a:t>
            </a:r>
            <a:r>
              <a:rPr lang="de-DE" sz="1400" dirty="0" smtClean="0">
                <a:solidFill>
                  <a:srgbClr val="262626"/>
                </a:solidFill>
              </a:rPr>
              <a:t>kümmert. </a:t>
            </a:r>
            <a:r>
              <a:rPr lang="de-DE" sz="1400" b="0" dirty="0" smtClean="0">
                <a:solidFill>
                  <a:srgbClr val="262626"/>
                </a:solidFill>
              </a:rPr>
              <a:t> Zudem sind </a:t>
            </a:r>
            <a:r>
              <a:rPr lang="de-DE" sz="1400" dirty="0" smtClean="0">
                <a:solidFill>
                  <a:srgbClr val="262626"/>
                </a:solidFill>
              </a:rPr>
              <a:t>unsicher</a:t>
            </a:r>
            <a:r>
              <a:rPr lang="de-DE" sz="1400" b="0" dirty="0" smtClean="0">
                <a:solidFill>
                  <a:srgbClr val="262626"/>
                </a:solidFill>
              </a:rPr>
              <a:t>, ob es </a:t>
            </a:r>
            <a:r>
              <a:rPr lang="de-DE" sz="1400" dirty="0" smtClean="0">
                <a:solidFill>
                  <a:srgbClr val="262626"/>
                </a:solidFill>
              </a:rPr>
              <a:t>bei Bedarf </a:t>
            </a:r>
            <a:r>
              <a:rPr lang="de-DE" sz="1400" b="0" dirty="0" smtClean="0">
                <a:solidFill>
                  <a:srgbClr val="262626"/>
                </a:solidFill>
              </a:rPr>
              <a:t>überhaupt </a:t>
            </a:r>
            <a:r>
              <a:rPr lang="de-DE" sz="1400" dirty="0" smtClean="0">
                <a:solidFill>
                  <a:srgbClr val="262626"/>
                </a:solidFill>
              </a:rPr>
              <a:t>geeignete Angebote </a:t>
            </a:r>
            <a:r>
              <a:rPr lang="de-DE" sz="1400" b="0" dirty="0" smtClean="0">
                <a:solidFill>
                  <a:srgbClr val="262626"/>
                </a:solidFill>
              </a:rPr>
              <a:t>für die eigene Lebensphase gäbe.</a:t>
            </a:r>
          </a:p>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Diese </a:t>
            </a:r>
            <a:r>
              <a:rPr lang="de-DE" sz="1400" dirty="0" smtClean="0">
                <a:solidFill>
                  <a:srgbClr val="262626"/>
                </a:solidFill>
              </a:rPr>
              <a:t>geringe Kenntnis der Aktivitäten resultiert</a:t>
            </a:r>
            <a:r>
              <a:rPr lang="de-DE" sz="1400" b="0" dirty="0" smtClean="0">
                <a:solidFill>
                  <a:srgbClr val="262626"/>
                </a:solidFill>
              </a:rPr>
              <a:t> auch aus der Tatsache, dass sie aktuell </a:t>
            </a:r>
            <a:r>
              <a:rPr lang="de-DE" sz="1400" dirty="0" smtClean="0">
                <a:solidFill>
                  <a:srgbClr val="262626"/>
                </a:solidFill>
              </a:rPr>
              <a:t>nur wenig Kontakt zur Kirche </a:t>
            </a:r>
            <a:r>
              <a:rPr lang="de-DE" sz="1400" b="0" dirty="0" smtClean="0">
                <a:solidFill>
                  <a:srgbClr val="262626"/>
                </a:solidFill>
              </a:rPr>
              <a:t>halten und </a:t>
            </a:r>
            <a:r>
              <a:rPr lang="de-DE" sz="1400" dirty="0" smtClean="0">
                <a:solidFill>
                  <a:srgbClr val="262626"/>
                </a:solidFill>
              </a:rPr>
              <a:t>Informationen</a:t>
            </a:r>
            <a:r>
              <a:rPr lang="de-DE" sz="1400" b="0" dirty="0" smtClean="0">
                <a:solidFill>
                  <a:srgbClr val="262626"/>
                </a:solidFill>
              </a:rPr>
              <a:t> der ev. Kirche, wenn überhaupt, dann nur </a:t>
            </a:r>
            <a:r>
              <a:rPr lang="de-DE" sz="1400" dirty="0" smtClean="0">
                <a:solidFill>
                  <a:srgbClr val="262626"/>
                </a:solidFill>
              </a:rPr>
              <a:t>passiv aufnehmen, statt sie aktiv zu suchen</a:t>
            </a:r>
            <a:r>
              <a:rPr lang="de-DE" sz="1400" b="0" dirty="0" smtClean="0">
                <a:solidFill>
                  <a:srgbClr val="262626"/>
                </a:solidFill>
              </a:rPr>
              <a:t>. Sie sind </a:t>
            </a:r>
            <a:r>
              <a:rPr lang="de-DE" sz="1400" dirty="0" smtClean="0">
                <a:solidFill>
                  <a:srgbClr val="262626"/>
                </a:solidFill>
              </a:rPr>
              <a:t>darauf angewiesen</a:t>
            </a:r>
            <a:r>
              <a:rPr lang="de-DE" sz="1400" b="0" dirty="0" smtClean="0">
                <a:solidFill>
                  <a:srgbClr val="262626"/>
                </a:solidFill>
              </a:rPr>
              <a:t>, dass sie entsprechend </a:t>
            </a:r>
            <a:r>
              <a:rPr lang="de-DE" sz="1400" dirty="0" smtClean="0">
                <a:solidFill>
                  <a:srgbClr val="262626"/>
                </a:solidFill>
              </a:rPr>
              <a:t>wirkungsvoll von der Kirche informiert werden</a:t>
            </a:r>
            <a:r>
              <a:rPr lang="de-DE" sz="1400" b="0" dirty="0" smtClean="0">
                <a:solidFill>
                  <a:srgbClr val="262626"/>
                </a:solidFill>
              </a:rPr>
              <a:t>.</a:t>
            </a:r>
          </a:p>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Diese </a:t>
            </a:r>
            <a:r>
              <a:rPr lang="de-DE" sz="1400" dirty="0" smtClean="0">
                <a:solidFill>
                  <a:srgbClr val="262626"/>
                </a:solidFill>
              </a:rPr>
              <a:t>Situation nährt die Zweifel am Sinn der eigenen Mitgliedschaft</a:t>
            </a:r>
            <a:r>
              <a:rPr lang="de-DE" sz="1400" b="0" dirty="0" smtClean="0">
                <a:solidFill>
                  <a:srgbClr val="262626"/>
                </a:solidFill>
              </a:rPr>
              <a:t>: Wenn man aktuell schon keine Leistungen der Kirche nutzt, wird dann die Kirchensteuer wenigstens sinnvoll verwendet?</a:t>
            </a:r>
          </a:p>
        </p:txBody>
      </p:sp>
    </p:spTree>
    <p:extLst>
      <p:ext uri="{BB962C8B-B14F-4D97-AF65-F5344CB8AC3E}">
        <p14:creationId xmlns="" xmlns:p14="http://schemas.microsoft.com/office/powerpoint/2010/main" val="31614642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10"/>
          <p:cNvSpPr txBox="1">
            <a:spLocks noChangeArrowheads="1"/>
          </p:cNvSpPr>
          <p:nvPr/>
        </p:nvSpPr>
        <p:spPr bwMode="auto">
          <a:xfrm>
            <a:off x="480060" y="882650"/>
            <a:ext cx="3898900" cy="336550"/>
          </a:xfrm>
          <a:prstGeom prst="rect">
            <a:avLst/>
          </a:prstGeom>
          <a:noFill/>
          <a:ln w="9525">
            <a:noFill/>
            <a:miter lim="800000"/>
            <a:headEnd/>
            <a:tailEnd/>
          </a:ln>
        </p:spPr>
        <p:txBody>
          <a:bodyPr>
            <a:spAutoFit/>
          </a:bodyPr>
          <a:lstStyle/>
          <a:p>
            <a:pPr eaLnBrk="1" hangingPunct="1"/>
            <a:r>
              <a:rPr lang="de-DE" sz="1600" dirty="0">
                <a:solidFill>
                  <a:schemeClr val="bg2"/>
                </a:solidFill>
              </a:rPr>
              <a:t>I. </a:t>
            </a:r>
            <a:r>
              <a:rPr lang="de-DE" sz="1600" dirty="0" smtClean="0">
                <a:solidFill>
                  <a:schemeClr val="bg2"/>
                </a:solidFill>
              </a:rPr>
              <a:t>Untersuchungsanlage</a:t>
            </a:r>
            <a:endParaRPr lang="de-DE" sz="1600" dirty="0">
              <a:solidFill>
                <a:schemeClr val="bg2"/>
              </a:solidFill>
            </a:endParaRPr>
          </a:p>
        </p:txBody>
      </p:sp>
      <p:sp>
        <p:nvSpPr>
          <p:cNvPr id="16395" name="Text Box 11"/>
          <p:cNvSpPr txBox="1">
            <a:spLocks noChangeArrowheads="1"/>
          </p:cNvSpPr>
          <p:nvPr/>
        </p:nvSpPr>
        <p:spPr bwMode="auto">
          <a:xfrm>
            <a:off x="550852" y="1599064"/>
            <a:ext cx="9067800" cy="2862322"/>
          </a:xfrm>
          <a:prstGeom prst="rect">
            <a:avLst/>
          </a:prstGeom>
          <a:noFill/>
          <a:ln w="9525">
            <a:noFill/>
            <a:miter lim="800000"/>
            <a:headEnd/>
            <a:tailEnd/>
          </a:ln>
        </p:spPr>
        <p:txBody>
          <a:bodyPr>
            <a:spAutoFit/>
          </a:bodyPr>
          <a:lstStyle/>
          <a:p>
            <a:endParaRPr lang="de-DE" sz="1800" b="0" dirty="0" smtClean="0">
              <a:solidFill>
                <a:schemeClr val="bg1">
                  <a:lumMod val="50000"/>
                </a:schemeClr>
              </a:solidFill>
            </a:endParaRPr>
          </a:p>
          <a:p>
            <a:pPr>
              <a:spcBef>
                <a:spcPts val="0"/>
              </a:spcBef>
            </a:pPr>
            <a:endParaRPr lang="de-DE" sz="1800" dirty="0" smtClean="0">
              <a:solidFill>
                <a:srgbClr val="C00000"/>
              </a:solidFill>
            </a:endParaRPr>
          </a:p>
          <a:p>
            <a:pPr>
              <a:spcBef>
                <a:spcPts val="0"/>
              </a:spcBef>
            </a:pPr>
            <a:r>
              <a:rPr lang="de-DE" sz="1200" dirty="0" smtClean="0">
                <a:solidFill>
                  <a:srgbClr val="C00000"/>
                </a:solidFill>
              </a:rPr>
              <a:t>GRUNDGESAMTHEIT UND STICHPROBE</a:t>
            </a:r>
          </a:p>
          <a:p>
            <a:pPr>
              <a:spcBef>
                <a:spcPts val="0"/>
              </a:spcBef>
            </a:pPr>
            <a:endParaRPr lang="de-DE" sz="800" b="0" dirty="0" smtClean="0"/>
          </a:p>
          <a:p>
            <a:pPr>
              <a:spcBef>
                <a:spcPts val="0"/>
              </a:spcBef>
            </a:pPr>
            <a:r>
              <a:rPr lang="de-DE" sz="1400" b="0" dirty="0">
                <a:solidFill>
                  <a:srgbClr val="262626"/>
                </a:solidFill>
              </a:rPr>
              <a:t>	</a:t>
            </a:r>
            <a:r>
              <a:rPr lang="de-DE" sz="1200" b="0" dirty="0" smtClean="0">
                <a:solidFill>
                  <a:srgbClr val="262626"/>
                </a:solidFill>
              </a:rPr>
              <a:t>Grundgesamtheit bildeten Mitglieder der ev. Kirche mit einer niedrigen kirchlichen Verbundenheit aus 	dem mittleren Bildungssegment</a:t>
            </a:r>
            <a:r>
              <a:rPr lang="de-DE" sz="1200" b="0" dirty="0">
                <a:solidFill>
                  <a:srgbClr val="262626"/>
                </a:solidFill>
              </a:rPr>
              <a:t>. </a:t>
            </a:r>
            <a:r>
              <a:rPr lang="de-DE" sz="1200" b="0" dirty="0" smtClean="0">
                <a:solidFill>
                  <a:srgbClr val="262626"/>
                </a:solidFill>
              </a:rPr>
              <a:t>Das Alter der Untersuchungsteilnehmer lag im Bereich zwischen </a:t>
            </a:r>
            <a:br>
              <a:rPr lang="de-DE" sz="1200" b="0" dirty="0" smtClean="0">
                <a:solidFill>
                  <a:srgbClr val="262626"/>
                </a:solidFill>
              </a:rPr>
            </a:br>
            <a:r>
              <a:rPr lang="de-DE" sz="1200" b="0" dirty="0" smtClean="0">
                <a:solidFill>
                  <a:srgbClr val="262626"/>
                </a:solidFill>
              </a:rPr>
              <a:t>	30 und 65 Jahren. Frauen waren etwas häufiger vertreten als Männer. </a:t>
            </a:r>
            <a:br>
              <a:rPr lang="de-DE" sz="1200" b="0" dirty="0" smtClean="0">
                <a:solidFill>
                  <a:srgbClr val="262626"/>
                </a:solidFill>
              </a:rPr>
            </a:br>
            <a:r>
              <a:rPr lang="de-DE" sz="1200" b="0" dirty="0" smtClean="0">
                <a:solidFill>
                  <a:srgbClr val="262626"/>
                </a:solidFill>
              </a:rPr>
              <a:t>	Es wurden vier Fokusgruppen mit je 8 Personen durchgeführt: Eine Gruppe Eltern mit Kindern bis </a:t>
            </a:r>
            <a:br>
              <a:rPr lang="de-DE" sz="1200" b="0" dirty="0" smtClean="0">
                <a:solidFill>
                  <a:srgbClr val="262626"/>
                </a:solidFill>
              </a:rPr>
            </a:br>
            <a:r>
              <a:rPr lang="de-DE" sz="1200" b="0" dirty="0" smtClean="0">
                <a:solidFill>
                  <a:srgbClr val="262626"/>
                </a:solidFill>
              </a:rPr>
              <a:t>	8 Jahre, eine Gruppe Eltern mit Kindern 9 bis 18 Jahre, eine Gruppe Alleinerziehende mit </a:t>
            </a:r>
            <a:r>
              <a:rPr lang="de-DE" sz="1200" b="0" dirty="0" err="1" smtClean="0">
                <a:solidFill>
                  <a:srgbClr val="262626"/>
                </a:solidFill>
              </a:rPr>
              <a:t>schulpflich</a:t>
            </a:r>
            <a:r>
              <a:rPr lang="de-DE" sz="1200" b="0" dirty="0" smtClean="0">
                <a:solidFill>
                  <a:srgbClr val="262626"/>
                </a:solidFill>
              </a:rPr>
              <a:t>-</a:t>
            </a:r>
            <a:br>
              <a:rPr lang="de-DE" sz="1200" b="0" dirty="0" smtClean="0">
                <a:solidFill>
                  <a:srgbClr val="262626"/>
                </a:solidFill>
              </a:rPr>
            </a:br>
            <a:r>
              <a:rPr lang="de-DE" sz="1200" b="0" dirty="0" smtClean="0">
                <a:solidFill>
                  <a:srgbClr val="262626"/>
                </a:solidFill>
              </a:rPr>
              <a:t>	</a:t>
            </a:r>
            <a:r>
              <a:rPr lang="de-DE" sz="1200" b="0" dirty="0" err="1" smtClean="0">
                <a:solidFill>
                  <a:srgbClr val="262626"/>
                </a:solidFill>
              </a:rPr>
              <a:t>tigen</a:t>
            </a:r>
            <a:r>
              <a:rPr lang="de-DE" sz="1200" b="0" dirty="0" smtClean="0">
                <a:solidFill>
                  <a:srgbClr val="262626"/>
                </a:solidFill>
              </a:rPr>
              <a:t> Kindern sowie eine Gruppe kinderlose Erwachsene.	  </a:t>
            </a:r>
          </a:p>
          <a:p>
            <a:pPr>
              <a:spcBef>
                <a:spcPts val="0"/>
              </a:spcBef>
            </a:pPr>
            <a:endParaRPr lang="de-DE" sz="1800" b="0" dirty="0" smtClean="0">
              <a:solidFill>
                <a:srgbClr val="262626"/>
              </a:solidFill>
            </a:endParaRPr>
          </a:p>
          <a:p>
            <a:pPr>
              <a:spcBef>
                <a:spcPts val="0"/>
              </a:spcBef>
            </a:pPr>
            <a:r>
              <a:rPr lang="de-DE" sz="1200" dirty="0" smtClean="0">
                <a:solidFill>
                  <a:srgbClr val="C00000"/>
                </a:solidFill>
              </a:rPr>
              <a:t>BEFRAGUNGSZEITRAUM</a:t>
            </a:r>
          </a:p>
          <a:p>
            <a:pPr>
              <a:spcBef>
                <a:spcPts val="0"/>
              </a:spcBef>
            </a:pPr>
            <a:endParaRPr lang="de-DE" sz="800" b="0" dirty="0">
              <a:solidFill>
                <a:srgbClr val="FF0000"/>
              </a:solidFill>
            </a:endParaRPr>
          </a:p>
          <a:p>
            <a:pPr>
              <a:spcBef>
                <a:spcPts val="0"/>
              </a:spcBef>
            </a:pPr>
            <a:r>
              <a:rPr lang="de-DE" sz="1200" b="0" dirty="0"/>
              <a:t>	</a:t>
            </a:r>
            <a:r>
              <a:rPr lang="de-DE" sz="1200" b="0" dirty="0" smtClean="0">
                <a:solidFill>
                  <a:srgbClr val="262626"/>
                </a:solidFill>
              </a:rPr>
              <a:t>Die Fokusgruppen fanden in der Zeit vom 5. bis 7. Mai 2014 in Hannover statt.</a:t>
            </a:r>
            <a:endParaRPr lang="de-DE" sz="1200" b="0" dirty="0">
              <a:solidFill>
                <a:srgbClr val="262626"/>
              </a:solidFill>
            </a:endParaRPr>
          </a:p>
        </p:txBody>
      </p:sp>
    </p:spTree>
    <p:extLst>
      <p:ext uri="{BB962C8B-B14F-4D97-AF65-F5344CB8AC3E}">
        <p14:creationId xmlns="" xmlns:p14="http://schemas.microsoft.com/office/powerpoint/2010/main" val="36809172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395"/>
                                        </p:tgtEl>
                                        <p:attrNameLst>
                                          <p:attrName>style.visibility</p:attrName>
                                        </p:attrNameLst>
                                      </p:cBhvr>
                                      <p:to>
                                        <p:strVal val="visible"/>
                                      </p:to>
                                    </p:set>
                                    <p:animEffect transition="in" filter="wipe(up)">
                                      <p:cBhvr>
                                        <p:cTn id="7" dur="500"/>
                                        <p:tgtEl>
                                          <p:spTgt spid="16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27"/>
          <p:cNvSpPr txBox="1">
            <a:spLocks noChangeArrowheads="1"/>
          </p:cNvSpPr>
          <p:nvPr/>
        </p:nvSpPr>
        <p:spPr bwMode="auto">
          <a:xfrm>
            <a:off x="578296" y="1754227"/>
            <a:ext cx="8983216" cy="455509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spcBef>
                <a:spcPct val="50000"/>
              </a:spcBef>
              <a:spcAft>
                <a:spcPts val="600"/>
              </a:spcAft>
              <a:buClr>
                <a:srgbClr val="E22B00"/>
              </a:buClr>
              <a:buFont typeface="Wingdings" pitchFamily="2" charset="2"/>
              <a:buChar char="Ø"/>
            </a:pPr>
            <a:r>
              <a:rPr lang="de-DE" sz="1400" b="0" dirty="0">
                <a:solidFill>
                  <a:srgbClr val="262626"/>
                </a:solidFill>
              </a:rPr>
              <a:t>Die </a:t>
            </a:r>
            <a:r>
              <a:rPr lang="de-DE" sz="1400" dirty="0" smtClean="0">
                <a:solidFill>
                  <a:srgbClr val="262626"/>
                </a:solidFill>
              </a:rPr>
              <a:t>„hinterfragenden“ Kirchenmitglieder </a:t>
            </a:r>
            <a:r>
              <a:rPr lang="de-DE" sz="1400" b="0" dirty="0" smtClean="0">
                <a:solidFill>
                  <a:srgbClr val="262626"/>
                </a:solidFill>
              </a:rPr>
              <a:t>bemessen den </a:t>
            </a:r>
            <a:r>
              <a:rPr lang="de-DE" sz="1400" dirty="0">
                <a:solidFill>
                  <a:srgbClr val="262626"/>
                </a:solidFill>
              </a:rPr>
              <a:t>Wert ihrer Mitgliedschaft weniger </a:t>
            </a:r>
            <a:r>
              <a:rPr lang="de-DE" sz="1400" dirty="0" smtClean="0">
                <a:solidFill>
                  <a:srgbClr val="262626"/>
                </a:solidFill>
              </a:rPr>
              <a:t>in einem konkreten Angebot für sie selber </a:t>
            </a:r>
            <a:r>
              <a:rPr lang="de-DE" sz="1400" b="0" dirty="0" smtClean="0">
                <a:solidFill>
                  <a:srgbClr val="262626"/>
                </a:solidFill>
              </a:rPr>
              <a:t>- das vermissen die meisten aktuell gar nicht so sehr. Eine </a:t>
            </a:r>
            <a:r>
              <a:rPr lang="de-DE" sz="1400" dirty="0" smtClean="0">
                <a:solidFill>
                  <a:srgbClr val="262626"/>
                </a:solidFill>
              </a:rPr>
              <a:t>bessere Kenntnis über die Leistungen und Angebote </a:t>
            </a:r>
            <a:r>
              <a:rPr lang="de-DE" sz="1400" b="0" dirty="0" smtClean="0">
                <a:solidFill>
                  <a:srgbClr val="262626"/>
                </a:solidFill>
              </a:rPr>
              <a:t>der ev. Kirche </a:t>
            </a:r>
            <a:r>
              <a:rPr lang="de-DE" sz="1400" dirty="0" smtClean="0">
                <a:solidFill>
                  <a:srgbClr val="262626"/>
                </a:solidFill>
              </a:rPr>
              <a:t>würde ihnen aber helfen,</a:t>
            </a:r>
            <a:r>
              <a:rPr lang="de-DE" sz="1400" b="0" dirty="0" smtClean="0">
                <a:solidFill>
                  <a:srgbClr val="262626"/>
                </a:solidFill>
              </a:rPr>
              <a:t> sich in ihrer </a:t>
            </a:r>
            <a:r>
              <a:rPr lang="de-DE" sz="1400" dirty="0" smtClean="0">
                <a:solidFill>
                  <a:srgbClr val="262626"/>
                </a:solidFill>
              </a:rPr>
              <a:t>Mitgliedschaft gestärkt zu fühlen </a:t>
            </a:r>
            <a:r>
              <a:rPr lang="de-DE" sz="1400" b="0" dirty="0" smtClean="0">
                <a:solidFill>
                  <a:srgbClr val="262626"/>
                </a:solidFill>
              </a:rPr>
              <a:t>und diese in der </a:t>
            </a:r>
            <a:r>
              <a:rPr lang="de-DE" sz="1400" dirty="0" smtClean="0">
                <a:solidFill>
                  <a:srgbClr val="262626"/>
                </a:solidFill>
              </a:rPr>
              <a:t>Öffentlichkeit auch besser vertreten </a:t>
            </a:r>
            <a:r>
              <a:rPr lang="de-DE" sz="1400" b="0" dirty="0" smtClean="0">
                <a:solidFill>
                  <a:srgbClr val="262626"/>
                </a:solidFill>
              </a:rPr>
              <a:t>zu können. </a:t>
            </a:r>
          </a:p>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Somit zählt für sie weniger </a:t>
            </a:r>
            <a:r>
              <a:rPr lang="de-DE" sz="1400" b="0" dirty="0">
                <a:solidFill>
                  <a:srgbClr val="262626"/>
                </a:solidFill>
              </a:rPr>
              <a:t>das konkrete </a:t>
            </a:r>
            <a:r>
              <a:rPr lang="de-DE" sz="1400" b="0" dirty="0" smtClean="0">
                <a:solidFill>
                  <a:srgbClr val="262626"/>
                </a:solidFill>
              </a:rPr>
              <a:t>Angebot, </a:t>
            </a:r>
            <a:r>
              <a:rPr lang="de-DE" sz="1400" b="0" dirty="0">
                <a:solidFill>
                  <a:srgbClr val="262626"/>
                </a:solidFill>
              </a:rPr>
              <a:t>sondern </a:t>
            </a:r>
            <a:br>
              <a:rPr lang="de-DE" sz="1400" b="0" dirty="0">
                <a:solidFill>
                  <a:srgbClr val="262626"/>
                </a:solidFill>
              </a:rPr>
            </a:br>
            <a:r>
              <a:rPr lang="de-DE" sz="1400" b="0" dirty="0">
                <a:solidFill>
                  <a:srgbClr val="262626"/>
                </a:solidFill>
              </a:rPr>
              <a:t/>
            </a:r>
            <a:br>
              <a:rPr lang="de-DE" sz="1400" b="0" dirty="0">
                <a:solidFill>
                  <a:srgbClr val="262626"/>
                </a:solidFill>
              </a:rPr>
            </a:br>
            <a:r>
              <a:rPr lang="de-DE" sz="1400" b="0" dirty="0">
                <a:solidFill>
                  <a:srgbClr val="262626"/>
                </a:solidFill>
              </a:rPr>
              <a:t>	- das gute Gefühl, dass ihr </a:t>
            </a:r>
            <a:r>
              <a:rPr lang="de-DE" sz="1400" dirty="0">
                <a:solidFill>
                  <a:srgbClr val="262626"/>
                </a:solidFill>
              </a:rPr>
              <a:t>Geld sinnvoll für Diakonie und </a:t>
            </a:r>
            <a:r>
              <a:rPr lang="de-DE" sz="1400" dirty="0" smtClean="0">
                <a:solidFill>
                  <a:srgbClr val="262626"/>
                </a:solidFill>
              </a:rPr>
              <a:t>Soziales </a:t>
            </a:r>
            <a:r>
              <a:rPr lang="de-DE" sz="1400" b="0" dirty="0">
                <a:solidFill>
                  <a:srgbClr val="262626"/>
                </a:solidFill>
              </a:rPr>
              <a:t>eingesetzt wird</a:t>
            </a:r>
            <a:br>
              <a:rPr lang="de-DE" sz="1400" b="0" dirty="0">
                <a:solidFill>
                  <a:srgbClr val="262626"/>
                </a:solidFill>
              </a:rPr>
            </a:br>
            <a:r>
              <a:rPr lang="de-DE" sz="1400" b="0" dirty="0">
                <a:solidFill>
                  <a:srgbClr val="262626"/>
                </a:solidFill>
              </a:rPr>
              <a:t>	- die Gewissheit, dass </a:t>
            </a:r>
            <a:r>
              <a:rPr lang="de-DE" sz="1400" b="0" dirty="0" smtClean="0">
                <a:solidFill>
                  <a:srgbClr val="262626"/>
                </a:solidFill>
              </a:rPr>
              <a:t>die </a:t>
            </a:r>
            <a:r>
              <a:rPr lang="de-DE" sz="1400" dirty="0" smtClean="0">
                <a:solidFill>
                  <a:srgbClr val="262626"/>
                </a:solidFill>
              </a:rPr>
              <a:t>ev. Kirche </a:t>
            </a:r>
            <a:r>
              <a:rPr lang="de-DE" sz="1400" dirty="0">
                <a:solidFill>
                  <a:srgbClr val="262626"/>
                </a:solidFill>
              </a:rPr>
              <a:t>eine der letzten Institutionen </a:t>
            </a:r>
            <a:r>
              <a:rPr lang="de-DE" sz="1400" b="0" dirty="0">
                <a:solidFill>
                  <a:srgbClr val="262626"/>
                </a:solidFill>
              </a:rPr>
              <a:t>ist, die sich für </a:t>
            </a:r>
            <a:br>
              <a:rPr lang="de-DE" sz="1400" b="0" dirty="0">
                <a:solidFill>
                  <a:srgbClr val="262626"/>
                </a:solidFill>
              </a:rPr>
            </a:br>
            <a:r>
              <a:rPr lang="de-DE" sz="1400" b="0" dirty="0">
                <a:solidFill>
                  <a:srgbClr val="262626"/>
                </a:solidFill>
              </a:rPr>
              <a:t>	  </a:t>
            </a:r>
            <a:r>
              <a:rPr lang="de-DE" sz="1400" dirty="0">
                <a:solidFill>
                  <a:srgbClr val="262626"/>
                </a:solidFill>
              </a:rPr>
              <a:t>Gerechtigkeit und Werte </a:t>
            </a:r>
            <a:r>
              <a:rPr lang="de-DE" sz="1400" b="0" dirty="0">
                <a:solidFill>
                  <a:srgbClr val="262626"/>
                </a:solidFill>
              </a:rPr>
              <a:t>in der Gesellschaft einsetzt</a:t>
            </a:r>
            <a:br>
              <a:rPr lang="de-DE" sz="1400" b="0" dirty="0">
                <a:solidFill>
                  <a:srgbClr val="262626"/>
                </a:solidFill>
              </a:rPr>
            </a:br>
            <a:r>
              <a:rPr lang="de-DE" sz="1400" b="0" dirty="0">
                <a:solidFill>
                  <a:srgbClr val="262626"/>
                </a:solidFill>
              </a:rPr>
              <a:t>	- das selbst </a:t>
            </a:r>
            <a:r>
              <a:rPr lang="de-DE" sz="1400" dirty="0">
                <a:solidFill>
                  <a:srgbClr val="262626"/>
                </a:solidFill>
              </a:rPr>
              <a:t>aufwertende Gefühl</a:t>
            </a:r>
            <a:r>
              <a:rPr lang="de-DE" sz="1400" b="0" dirty="0">
                <a:solidFill>
                  <a:srgbClr val="262626"/>
                </a:solidFill>
              </a:rPr>
              <a:t>, </a:t>
            </a:r>
            <a:r>
              <a:rPr lang="de-DE" sz="1400" dirty="0">
                <a:solidFill>
                  <a:srgbClr val="262626"/>
                </a:solidFill>
              </a:rPr>
              <a:t>Vorbild in der Gesellschaft </a:t>
            </a:r>
            <a:r>
              <a:rPr lang="de-DE" sz="1400" b="0" dirty="0">
                <a:solidFill>
                  <a:srgbClr val="262626"/>
                </a:solidFill>
              </a:rPr>
              <a:t>zu sein</a:t>
            </a:r>
            <a:br>
              <a:rPr lang="de-DE" sz="1400" b="0" dirty="0">
                <a:solidFill>
                  <a:srgbClr val="262626"/>
                </a:solidFill>
              </a:rPr>
            </a:br>
            <a:r>
              <a:rPr lang="de-DE" sz="1400" b="0" dirty="0">
                <a:solidFill>
                  <a:srgbClr val="262626"/>
                </a:solidFill>
              </a:rPr>
              <a:t>	- das Wissen, dass sie an </a:t>
            </a:r>
            <a:r>
              <a:rPr lang="de-DE" sz="1400" dirty="0">
                <a:solidFill>
                  <a:srgbClr val="262626"/>
                </a:solidFill>
              </a:rPr>
              <a:t>Angeboten teilnehmen könnten</a:t>
            </a:r>
            <a:r>
              <a:rPr lang="de-DE" sz="1400" b="0" dirty="0">
                <a:solidFill>
                  <a:srgbClr val="262626"/>
                </a:solidFill>
              </a:rPr>
              <a:t>, wenn sie wollten</a:t>
            </a:r>
            <a:br>
              <a:rPr lang="de-DE" sz="1400" b="0" dirty="0">
                <a:solidFill>
                  <a:srgbClr val="262626"/>
                </a:solidFill>
              </a:rPr>
            </a:br>
            <a:r>
              <a:rPr lang="de-DE" sz="1400" b="0" dirty="0">
                <a:solidFill>
                  <a:srgbClr val="262626"/>
                </a:solidFill>
              </a:rPr>
              <a:t>	- die Vorstellung, dass </a:t>
            </a:r>
            <a:r>
              <a:rPr lang="de-DE" sz="1400" b="0" dirty="0" smtClean="0">
                <a:solidFill>
                  <a:srgbClr val="262626"/>
                </a:solidFill>
              </a:rPr>
              <a:t>die </a:t>
            </a:r>
            <a:r>
              <a:rPr lang="de-DE" sz="1400" dirty="0" smtClean="0">
                <a:solidFill>
                  <a:srgbClr val="262626"/>
                </a:solidFill>
              </a:rPr>
              <a:t>ev. Kirche </a:t>
            </a:r>
            <a:r>
              <a:rPr lang="de-DE" sz="1400" dirty="0">
                <a:solidFill>
                  <a:srgbClr val="262626"/>
                </a:solidFill>
              </a:rPr>
              <a:t>Angebote für „Schwache“ und </a:t>
            </a:r>
            <a:r>
              <a:rPr lang="de-DE" sz="1400" dirty="0" smtClean="0">
                <a:solidFill>
                  <a:srgbClr val="262626"/>
                </a:solidFill>
              </a:rPr>
              <a:t/>
            </a:r>
            <a:br>
              <a:rPr lang="de-DE" sz="1400" dirty="0" smtClean="0">
                <a:solidFill>
                  <a:srgbClr val="262626"/>
                </a:solidFill>
              </a:rPr>
            </a:br>
            <a:r>
              <a:rPr lang="de-DE" sz="1400" dirty="0" smtClean="0">
                <a:solidFill>
                  <a:srgbClr val="262626"/>
                </a:solidFill>
              </a:rPr>
              <a:t>	  „</a:t>
            </a:r>
            <a:r>
              <a:rPr lang="de-DE" sz="1400" dirty="0">
                <a:solidFill>
                  <a:srgbClr val="262626"/>
                </a:solidFill>
              </a:rPr>
              <a:t>Geschwächte“ </a:t>
            </a:r>
            <a:r>
              <a:rPr lang="de-DE" sz="1400" b="0" dirty="0" smtClean="0">
                <a:solidFill>
                  <a:srgbClr val="262626"/>
                </a:solidFill>
              </a:rPr>
              <a:t>bereithält </a:t>
            </a:r>
            <a:r>
              <a:rPr lang="de-DE" sz="1400" b="0" dirty="0">
                <a:solidFill>
                  <a:srgbClr val="262626"/>
                </a:solidFill>
              </a:rPr>
              <a:t>und dass man aufgefangen wird, wenn man selber einmal </a:t>
            </a:r>
            <a:r>
              <a:rPr lang="de-DE" sz="1400" b="0" dirty="0" smtClean="0">
                <a:solidFill>
                  <a:srgbClr val="262626"/>
                </a:solidFill>
              </a:rPr>
              <a:t/>
            </a:r>
            <a:br>
              <a:rPr lang="de-DE" sz="1400" b="0" dirty="0" smtClean="0">
                <a:solidFill>
                  <a:srgbClr val="262626"/>
                </a:solidFill>
              </a:rPr>
            </a:br>
            <a:r>
              <a:rPr lang="de-DE" sz="1400" b="0" dirty="0" smtClean="0">
                <a:solidFill>
                  <a:srgbClr val="262626"/>
                </a:solidFill>
              </a:rPr>
              <a:t>	  dazu </a:t>
            </a:r>
            <a:r>
              <a:rPr lang="de-DE" sz="1400" b="0" dirty="0">
                <a:solidFill>
                  <a:srgbClr val="262626"/>
                </a:solidFill>
              </a:rPr>
              <a:t>zählt </a:t>
            </a:r>
            <a:br>
              <a:rPr lang="de-DE" sz="1400" b="0" dirty="0">
                <a:solidFill>
                  <a:srgbClr val="262626"/>
                </a:solidFill>
              </a:rPr>
            </a:br>
            <a:r>
              <a:rPr lang="de-DE" sz="1400" b="0" dirty="0">
                <a:solidFill>
                  <a:srgbClr val="262626"/>
                </a:solidFill>
              </a:rPr>
              <a:t>	- </a:t>
            </a:r>
            <a:r>
              <a:rPr lang="de-DE" sz="1400" b="0" dirty="0" smtClean="0">
                <a:solidFill>
                  <a:srgbClr val="262626"/>
                </a:solidFill>
              </a:rPr>
              <a:t>das Vertrauen, </a:t>
            </a:r>
            <a:r>
              <a:rPr lang="de-DE" sz="1400" b="0" dirty="0">
                <a:solidFill>
                  <a:srgbClr val="262626"/>
                </a:solidFill>
              </a:rPr>
              <a:t>dass die </a:t>
            </a:r>
            <a:r>
              <a:rPr lang="de-DE" sz="1400" dirty="0">
                <a:solidFill>
                  <a:srgbClr val="262626"/>
                </a:solidFill>
              </a:rPr>
              <a:t>wichtigen Kasualien für einen offen stehen</a:t>
            </a:r>
          </a:p>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Sie wollen durch eine </a:t>
            </a:r>
            <a:r>
              <a:rPr lang="de-DE" sz="1400" dirty="0" smtClean="0">
                <a:solidFill>
                  <a:srgbClr val="262626"/>
                </a:solidFill>
              </a:rPr>
              <a:t>geeignete Kommunikation darin bestärkt </a:t>
            </a:r>
            <a:r>
              <a:rPr lang="de-DE" sz="1400" b="0" dirty="0" smtClean="0">
                <a:solidFill>
                  <a:srgbClr val="262626"/>
                </a:solidFill>
              </a:rPr>
              <a:t>werden,</a:t>
            </a:r>
            <a:br>
              <a:rPr lang="de-DE" sz="1400" b="0" dirty="0" smtClean="0">
                <a:solidFill>
                  <a:srgbClr val="262626"/>
                </a:solidFill>
              </a:rPr>
            </a:br>
            <a:r>
              <a:rPr lang="de-DE" sz="1400" b="0" dirty="0" smtClean="0">
                <a:solidFill>
                  <a:srgbClr val="262626"/>
                </a:solidFill>
              </a:rPr>
              <a:t/>
            </a:r>
            <a:br>
              <a:rPr lang="de-DE" sz="1400" b="0" dirty="0" smtClean="0">
                <a:solidFill>
                  <a:srgbClr val="262626"/>
                </a:solidFill>
              </a:rPr>
            </a:br>
            <a:r>
              <a:rPr lang="de-DE" sz="1400" b="0" dirty="0" smtClean="0">
                <a:solidFill>
                  <a:srgbClr val="262626"/>
                </a:solidFill>
              </a:rPr>
              <a:t>		</a:t>
            </a:r>
            <a:r>
              <a:rPr lang="de-DE" sz="1600" i="1" dirty="0" smtClean="0">
                <a:solidFill>
                  <a:srgbClr val="262626"/>
                </a:solidFill>
              </a:rPr>
              <a:t>„dass </a:t>
            </a:r>
            <a:r>
              <a:rPr lang="de-DE" sz="1600" i="1" dirty="0">
                <a:solidFill>
                  <a:srgbClr val="262626"/>
                </a:solidFill>
              </a:rPr>
              <a:t>man stolz ist und froh, dabei zu sein</a:t>
            </a:r>
            <a:r>
              <a:rPr lang="de-DE" sz="1600" i="1" dirty="0" smtClean="0">
                <a:solidFill>
                  <a:srgbClr val="262626"/>
                </a:solidFill>
              </a:rPr>
              <a:t>“.</a:t>
            </a:r>
          </a:p>
        </p:txBody>
      </p:sp>
      <p:sp>
        <p:nvSpPr>
          <p:cNvPr id="6" name="Rectangle 1026"/>
          <p:cNvSpPr>
            <a:spLocks noChangeArrowheads="1"/>
          </p:cNvSpPr>
          <p:nvPr/>
        </p:nvSpPr>
        <p:spPr bwMode="auto">
          <a:xfrm>
            <a:off x="499864" y="692696"/>
            <a:ext cx="50292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r>
              <a:rPr kumimoji="1" lang="de-DE" sz="1600" dirty="0" smtClean="0">
                <a:solidFill>
                  <a:schemeClr val="bg2"/>
                </a:solidFill>
              </a:rPr>
              <a:t>III. Zusammenfassung und Resümee</a:t>
            </a:r>
            <a:endParaRPr kumimoji="1" lang="de-DE" sz="1200" dirty="0">
              <a:solidFill>
                <a:srgbClr val="C00000"/>
              </a:solidFill>
            </a:endParaRPr>
          </a:p>
        </p:txBody>
      </p:sp>
    </p:spTree>
    <p:extLst>
      <p:ext uri="{BB962C8B-B14F-4D97-AF65-F5344CB8AC3E}">
        <p14:creationId xmlns="" xmlns:p14="http://schemas.microsoft.com/office/powerpoint/2010/main" val="11327882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27"/>
          <p:cNvSpPr txBox="1">
            <a:spLocks noChangeArrowheads="1"/>
          </p:cNvSpPr>
          <p:nvPr/>
        </p:nvSpPr>
        <p:spPr bwMode="auto">
          <a:xfrm>
            <a:off x="578296" y="1754226"/>
            <a:ext cx="8983216" cy="28469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spcBef>
                <a:spcPct val="50000"/>
              </a:spcBef>
              <a:spcAft>
                <a:spcPts val="600"/>
              </a:spcAft>
              <a:buClr>
                <a:srgbClr val="E22B00"/>
              </a:buClr>
              <a:buFont typeface="Wingdings" pitchFamily="2" charset="2"/>
              <a:buChar char="Ø"/>
            </a:pPr>
            <a:endParaRPr lang="de-DE" sz="1600" i="1" dirty="0" smtClean="0">
              <a:solidFill>
                <a:srgbClr val="262626"/>
              </a:solidFill>
            </a:endParaRPr>
          </a:p>
          <a:p>
            <a:pPr marL="285750" indent="-285750">
              <a:spcBef>
                <a:spcPct val="50000"/>
              </a:spcBef>
              <a:spcAft>
                <a:spcPts val="600"/>
              </a:spcAft>
              <a:buClr>
                <a:srgbClr val="E22B00"/>
              </a:buClr>
              <a:buFont typeface="Wingdings" pitchFamily="2" charset="2"/>
              <a:buChar char="Ø"/>
            </a:pPr>
            <a:endParaRPr lang="de-DE" sz="1600" i="1" dirty="0" smtClean="0">
              <a:solidFill>
                <a:srgbClr val="262626"/>
              </a:solidFill>
            </a:endParaRPr>
          </a:p>
          <a:p>
            <a:pPr marL="285750" indent="-285750">
              <a:spcBef>
                <a:spcPct val="50000"/>
              </a:spcBef>
              <a:spcAft>
                <a:spcPts val="600"/>
              </a:spcAft>
              <a:buClr>
                <a:srgbClr val="E22B00"/>
              </a:buClr>
              <a:buFont typeface="Wingdings" pitchFamily="2" charset="2"/>
              <a:buChar char="Ø"/>
            </a:pPr>
            <a:endParaRPr lang="de-DE" sz="1600" i="1" dirty="0" smtClean="0">
              <a:solidFill>
                <a:srgbClr val="262626"/>
              </a:solidFill>
            </a:endParaRPr>
          </a:p>
          <a:p>
            <a:pPr marL="285750" indent="-285750" algn="ctr">
              <a:spcBef>
                <a:spcPct val="50000"/>
              </a:spcBef>
              <a:spcAft>
                <a:spcPts val="600"/>
              </a:spcAft>
              <a:buClr>
                <a:srgbClr val="E22B00"/>
              </a:buClr>
            </a:pPr>
            <a:r>
              <a:rPr lang="de-DE" sz="4000" i="1" dirty="0" smtClean="0">
                <a:solidFill>
                  <a:srgbClr val="262626"/>
                </a:solidFill>
              </a:rPr>
              <a:t>Vielen Dank für Ihre Aufmerksamkeit!</a:t>
            </a:r>
          </a:p>
        </p:txBody>
      </p:sp>
      <p:sp>
        <p:nvSpPr>
          <p:cNvPr id="6" name="Rectangle 1026"/>
          <p:cNvSpPr>
            <a:spLocks noChangeArrowheads="1"/>
          </p:cNvSpPr>
          <p:nvPr/>
        </p:nvSpPr>
        <p:spPr bwMode="auto">
          <a:xfrm>
            <a:off x="523844" y="428604"/>
            <a:ext cx="50292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endParaRPr kumimoji="1" lang="de-DE" sz="1200" dirty="0">
              <a:solidFill>
                <a:srgbClr val="C00000"/>
              </a:solidFill>
            </a:endParaRPr>
          </a:p>
        </p:txBody>
      </p:sp>
    </p:spTree>
    <p:extLst>
      <p:ext uri="{BB962C8B-B14F-4D97-AF65-F5344CB8AC3E}">
        <p14:creationId xmlns="" xmlns:p14="http://schemas.microsoft.com/office/powerpoint/2010/main" val="11327882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wipe(up)">
                                      <p:cBhvr>
                                        <p:cTn id="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2"/>
          <p:cNvSpPr>
            <a:spLocks noChangeArrowheads="1"/>
          </p:cNvSpPr>
          <p:nvPr/>
        </p:nvSpPr>
        <p:spPr bwMode="auto">
          <a:xfrm>
            <a:off x="1280300" y="2679402"/>
            <a:ext cx="6048964" cy="1087041"/>
          </a:xfrm>
          <a:prstGeom prst="rect">
            <a:avLst/>
          </a:prstGeom>
          <a:solidFill>
            <a:srgbClr val="DDDDDD"/>
          </a:solidFill>
          <a:ln w="9525">
            <a:noFill/>
            <a:miter lim="800000"/>
            <a:headEnd/>
            <a:tailEnd/>
          </a:ln>
          <a:effectLst>
            <a:outerShdw blurRad="50800" dist="38100" dir="2700000" algn="tl" rotWithShape="0">
              <a:prstClr val="black">
                <a:alpha val="40000"/>
              </a:prstClr>
            </a:outerShdw>
          </a:effectLst>
        </p:spPr>
        <p:txBody>
          <a:bodyPr wrap="none" anchor="ctr"/>
          <a:lstStyle/>
          <a:p>
            <a:r>
              <a:rPr lang="de-DE" dirty="0" smtClean="0">
                <a:solidFill>
                  <a:schemeClr val="bg1">
                    <a:lumMod val="50000"/>
                  </a:schemeClr>
                </a:solidFill>
                <a:sym typeface="Wingdings" pitchFamily="2" charset="2"/>
              </a:rPr>
              <a:t></a:t>
            </a:r>
            <a:endParaRPr lang="de-DE" dirty="0">
              <a:solidFill>
                <a:schemeClr val="bg1">
                  <a:lumMod val="50000"/>
                </a:schemeClr>
              </a:solidFill>
            </a:endParaRPr>
          </a:p>
        </p:txBody>
      </p:sp>
      <p:sp>
        <p:nvSpPr>
          <p:cNvPr id="26627" name="Text Box 1027"/>
          <p:cNvSpPr txBox="1">
            <a:spLocks noChangeArrowheads="1"/>
          </p:cNvSpPr>
          <p:nvPr/>
        </p:nvSpPr>
        <p:spPr bwMode="auto">
          <a:xfrm>
            <a:off x="503555" y="980728"/>
            <a:ext cx="889987" cy="338554"/>
          </a:xfrm>
          <a:prstGeom prst="rect">
            <a:avLst/>
          </a:prstGeom>
          <a:noFill/>
          <a:ln w="9525">
            <a:noFill/>
            <a:miter lim="800000"/>
            <a:headEnd/>
            <a:tailEnd/>
          </a:ln>
        </p:spPr>
        <p:txBody>
          <a:bodyPr wrap="none">
            <a:spAutoFit/>
          </a:bodyPr>
          <a:lstStyle/>
          <a:p>
            <a:pPr eaLnBrk="1" hangingPunct="1"/>
            <a:r>
              <a:rPr lang="de-DE" sz="1600" dirty="0" smtClean="0">
                <a:solidFill>
                  <a:schemeClr val="bg2"/>
                </a:solidFill>
              </a:rPr>
              <a:t>Inhalt</a:t>
            </a:r>
            <a:endParaRPr lang="de-DE" sz="1600" b="0" dirty="0">
              <a:solidFill>
                <a:schemeClr val="bg2"/>
              </a:solidFill>
            </a:endParaRPr>
          </a:p>
        </p:txBody>
      </p:sp>
      <p:sp>
        <p:nvSpPr>
          <p:cNvPr id="26630" name="Text Box 1031"/>
          <p:cNvSpPr txBox="1">
            <a:spLocks noChangeArrowheads="1"/>
          </p:cNvSpPr>
          <p:nvPr/>
        </p:nvSpPr>
        <p:spPr bwMode="auto">
          <a:xfrm>
            <a:off x="1859982" y="2138367"/>
            <a:ext cx="6693418" cy="4147289"/>
          </a:xfrm>
          <a:prstGeom prst="rect">
            <a:avLst/>
          </a:prstGeom>
          <a:noFill/>
          <a:ln w="9525">
            <a:noFill/>
            <a:miter lim="800000"/>
            <a:headEnd/>
            <a:tailEnd/>
          </a:ln>
        </p:spPr>
        <p:txBody>
          <a:bodyPr wrap="square">
            <a:spAutoFit/>
          </a:bodyPr>
          <a:lstStyle/>
          <a:p>
            <a:pPr marL="609600" indent="-609600">
              <a:lnSpc>
                <a:spcPts val="1500"/>
              </a:lnSpc>
              <a:spcBef>
                <a:spcPct val="50000"/>
              </a:spcBef>
              <a:spcAft>
                <a:spcPts val="600"/>
              </a:spcAft>
              <a:buFontTx/>
              <a:buAutoNum type="romanUcPeriod"/>
            </a:pPr>
            <a:r>
              <a:rPr lang="de-DE" sz="1600" dirty="0" smtClean="0">
                <a:solidFill>
                  <a:srgbClr val="C00000"/>
                </a:solidFill>
              </a:rPr>
              <a:t>Untersuchungsanlage</a:t>
            </a:r>
            <a:br>
              <a:rPr lang="de-DE" sz="1600" dirty="0" smtClean="0">
                <a:solidFill>
                  <a:srgbClr val="C00000"/>
                </a:solidFill>
              </a:rPr>
            </a:br>
            <a:endParaRPr lang="de-DE" sz="1000" dirty="0" smtClean="0">
              <a:solidFill>
                <a:srgbClr val="C00000"/>
              </a:solidFill>
            </a:endParaRPr>
          </a:p>
          <a:p>
            <a:pPr marL="609600" indent="-609600">
              <a:lnSpc>
                <a:spcPts val="1500"/>
              </a:lnSpc>
              <a:spcBef>
                <a:spcPct val="50000"/>
              </a:spcBef>
              <a:spcAft>
                <a:spcPts val="600"/>
              </a:spcAft>
              <a:buFontTx/>
              <a:buAutoNum type="romanUcPeriod"/>
            </a:pPr>
            <a:r>
              <a:rPr lang="de-DE" sz="1600" dirty="0" smtClean="0">
                <a:solidFill>
                  <a:srgbClr val="C00000"/>
                </a:solidFill>
              </a:rPr>
              <a:t>Ergebnisse</a:t>
            </a:r>
            <a:br>
              <a:rPr lang="de-DE" sz="1600" dirty="0" smtClean="0">
                <a:solidFill>
                  <a:srgbClr val="C00000"/>
                </a:solidFill>
              </a:rPr>
            </a:br>
            <a:r>
              <a:rPr lang="de-DE" sz="1050" dirty="0" smtClean="0">
                <a:solidFill>
                  <a:srgbClr val="C00000"/>
                </a:solidFill>
              </a:rPr>
              <a:t> </a:t>
            </a:r>
            <a:r>
              <a:rPr lang="de-DE" sz="800" dirty="0" smtClean="0">
                <a:solidFill>
                  <a:srgbClr val="C00000"/>
                </a:solidFill>
              </a:rPr>
              <a:t/>
            </a:r>
            <a:br>
              <a:rPr lang="de-DE" sz="800" dirty="0" smtClean="0">
                <a:solidFill>
                  <a:srgbClr val="C00000"/>
                </a:solidFill>
              </a:rPr>
            </a:br>
            <a:r>
              <a:rPr lang="de-DE" sz="1200" dirty="0" smtClean="0">
                <a:solidFill>
                  <a:srgbClr val="C00000"/>
                </a:solidFill>
              </a:rPr>
              <a:t>1) Wahrnehmung der ev. Kirche</a:t>
            </a:r>
            <a:br>
              <a:rPr lang="de-DE" sz="1200" dirty="0" smtClean="0">
                <a:solidFill>
                  <a:srgbClr val="C00000"/>
                </a:solidFill>
              </a:rPr>
            </a:br>
            <a:r>
              <a:rPr lang="de-DE" sz="1100" b="0" dirty="0" smtClean="0">
                <a:solidFill>
                  <a:srgbClr val="C00000"/>
                </a:solidFill>
              </a:rPr>
              <a:t>	1.1 Wahrnehmung in der Öffentlichkeit</a:t>
            </a:r>
            <a:br>
              <a:rPr lang="de-DE" sz="1100" b="0" dirty="0" smtClean="0">
                <a:solidFill>
                  <a:srgbClr val="C00000"/>
                </a:solidFill>
              </a:rPr>
            </a:br>
            <a:r>
              <a:rPr lang="de-DE" sz="1100" b="0" dirty="0" smtClean="0">
                <a:solidFill>
                  <a:srgbClr val="C00000"/>
                </a:solidFill>
              </a:rPr>
              <a:t>	1.2 Inhalte</a:t>
            </a:r>
            <a:br>
              <a:rPr lang="de-DE" sz="1100" b="0" dirty="0" smtClean="0">
                <a:solidFill>
                  <a:srgbClr val="C00000"/>
                </a:solidFill>
              </a:rPr>
            </a:br>
            <a:r>
              <a:rPr lang="de-DE" sz="1100" b="0" dirty="0" smtClean="0">
                <a:solidFill>
                  <a:srgbClr val="C00000"/>
                </a:solidFill>
              </a:rPr>
              <a:t/>
            </a:r>
            <a:br>
              <a:rPr lang="de-DE" sz="1100" b="0" dirty="0" smtClean="0">
                <a:solidFill>
                  <a:srgbClr val="C00000"/>
                </a:solidFill>
              </a:rPr>
            </a:br>
            <a:r>
              <a:rPr lang="de-DE" sz="1200" dirty="0" smtClean="0">
                <a:solidFill>
                  <a:srgbClr val="C00000"/>
                </a:solidFill>
              </a:rPr>
              <a:t>2) Kontakt zur ev. Kirche</a:t>
            </a:r>
            <a:br>
              <a:rPr lang="de-DE" sz="1200" dirty="0" smtClean="0">
                <a:solidFill>
                  <a:srgbClr val="C00000"/>
                </a:solidFill>
              </a:rPr>
            </a:br>
            <a:r>
              <a:rPr lang="de-DE" sz="1200" b="0" dirty="0" smtClean="0">
                <a:solidFill>
                  <a:srgbClr val="C00000"/>
                </a:solidFill>
              </a:rPr>
              <a:t>	2.1 Erleben von Gemeinde</a:t>
            </a:r>
            <a:br>
              <a:rPr lang="de-DE" sz="1200" b="0" dirty="0" smtClean="0">
                <a:solidFill>
                  <a:srgbClr val="C00000"/>
                </a:solidFill>
              </a:rPr>
            </a:br>
            <a:r>
              <a:rPr lang="de-DE" sz="1200" b="0" dirty="0" smtClean="0">
                <a:solidFill>
                  <a:srgbClr val="C00000"/>
                </a:solidFill>
              </a:rPr>
              <a:t>	2.2 Vorstellung zu Religiosität</a:t>
            </a:r>
            <a:br>
              <a:rPr lang="de-DE" sz="1200" b="0" dirty="0" smtClean="0">
                <a:solidFill>
                  <a:srgbClr val="C00000"/>
                </a:solidFill>
              </a:rPr>
            </a:br>
            <a:r>
              <a:rPr lang="de-DE" sz="1200" b="0" dirty="0" smtClean="0">
                <a:solidFill>
                  <a:srgbClr val="C00000"/>
                </a:solidFill>
              </a:rPr>
              <a:t>	2.3 Biografische Lücken</a:t>
            </a:r>
            <a:br>
              <a:rPr lang="de-DE" sz="1200" b="0" dirty="0" smtClean="0">
                <a:solidFill>
                  <a:srgbClr val="C00000"/>
                </a:solidFill>
              </a:rPr>
            </a:br>
            <a:r>
              <a:rPr lang="de-DE" sz="1200" b="0" dirty="0" smtClean="0">
                <a:solidFill>
                  <a:srgbClr val="C00000"/>
                </a:solidFill>
              </a:rPr>
              <a:t/>
            </a:r>
            <a:br>
              <a:rPr lang="de-DE" sz="1200" b="0" dirty="0" smtClean="0">
                <a:solidFill>
                  <a:srgbClr val="C00000"/>
                </a:solidFill>
              </a:rPr>
            </a:br>
            <a:r>
              <a:rPr lang="de-DE" sz="1200" dirty="0" smtClean="0">
                <a:solidFill>
                  <a:srgbClr val="C00000"/>
                </a:solidFill>
              </a:rPr>
              <a:t>3) Erwartungen an die ev. Kirche </a:t>
            </a:r>
            <a:br>
              <a:rPr lang="de-DE" sz="1200" dirty="0" smtClean="0">
                <a:solidFill>
                  <a:srgbClr val="C00000"/>
                </a:solidFill>
              </a:rPr>
            </a:br>
            <a:r>
              <a:rPr lang="de-DE" sz="1200" b="0" dirty="0" smtClean="0">
                <a:solidFill>
                  <a:srgbClr val="C00000"/>
                </a:solidFill>
              </a:rPr>
              <a:t>	3.1 Erwartungen an kirchliche Angebote </a:t>
            </a:r>
            <a:br>
              <a:rPr lang="de-DE" sz="1200" b="0" dirty="0" smtClean="0">
                <a:solidFill>
                  <a:srgbClr val="C00000"/>
                </a:solidFill>
              </a:rPr>
            </a:br>
            <a:r>
              <a:rPr lang="de-DE" sz="1200" b="0" dirty="0" smtClean="0">
                <a:solidFill>
                  <a:srgbClr val="C00000"/>
                </a:solidFill>
              </a:rPr>
              <a:t>	3.2 Bestärkung der eigenen Loyalität</a:t>
            </a:r>
            <a:br>
              <a:rPr lang="de-DE" sz="1200" b="0" dirty="0" smtClean="0">
                <a:solidFill>
                  <a:srgbClr val="C00000"/>
                </a:solidFill>
              </a:rPr>
            </a:br>
            <a:r>
              <a:rPr lang="de-DE" sz="1200" b="0" dirty="0" smtClean="0">
                <a:solidFill>
                  <a:srgbClr val="C00000"/>
                </a:solidFill>
              </a:rPr>
              <a:t>	3.3 Kommunikation</a:t>
            </a:r>
            <a:br>
              <a:rPr lang="de-DE" sz="1200" b="0" dirty="0" smtClean="0">
                <a:solidFill>
                  <a:srgbClr val="C00000"/>
                </a:solidFill>
              </a:rPr>
            </a:br>
            <a:endParaRPr lang="de-DE" sz="1200" b="0" dirty="0" smtClean="0">
              <a:solidFill>
                <a:srgbClr val="C00000"/>
              </a:solidFill>
            </a:endParaRPr>
          </a:p>
          <a:p>
            <a:pPr marL="609600" indent="-609600">
              <a:lnSpc>
                <a:spcPts val="1500"/>
              </a:lnSpc>
              <a:spcBef>
                <a:spcPct val="50000"/>
              </a:spcBef>
              <a:spcAft>
                <a:spcPts val="600"/>
              </a:spcAft>
              <a:buFontTx/>
              <a:buAutoNum type="romanUcPeriod"/>
            </a:pPr>
            <a:r>
              <a:rPr lang="de-DE" sz="1600" dirty="0" smtClean="0">
                <a:solidFill>
                  <a:srgbClr val="C00000"/>
                </a:solidFill>
              </a:rPr>
              <a:t>Zusammenfassung und Resümee</a:t>
            </a:r>
            <a:endParaRPr lang="de-DE" sz="1050" dirty="0" smtClean="0">
              <a:solidFill>
                <a:srgbClr val="C00000"/>
              </a:solidFill>
            </a:endParaRPr>
          </a:p>
        </p:txBody>
      </p:sp>
    </p:spTree>
    <p:extLst>
      <p:ext uri="{BB962C8B-B14F-4D97-AF65-F5344CB8AC3E}">
        <p14:creationId xmlns="" xmlns:p14="http://schemas.microsoft.com/office/powerpoint/2010/main" val="2040120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6630"/>
                                        </p:tgtEl>
                                        <p:attrNameLst>
                                          <p:attrName>style.visibility</p:attrName>
                                        </p:attrNameLst>
                                      </p:cBhvr>
                                      <p:to>
                                        <p:strVal val="visible"/>
                                      </p:to>
                                    </p:set>
                                    <p:animEffect transition="in" filter="wipe(up)">
                                      <p:cBhvr>
                                        <p:cTn id="10" dur="500"/>
                                        <p:tgtEl>
                                          <p:spTgt spid="26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663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27"/>
          <p:cNvSpPr txBox="1">
            <a:spLocks noChangeArrowheads="1"/>
          </p:cNvSpPr>
          <p:nvPr/>
        </p:nvSpPr>
        <p:spPr bwMode="auto">
          <a:xfrm>
            <a:off x="560512" y="1744355"/>
            <a:ext cx="8839200" cy="40626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Für die Untersuchung wurde </a:t>
            </a:r>
            <a:r>
              <a:rPr lang="de-DE" sz="1400" dirty="0" smtClean="0">
                <a:solidFill>
                  <a:srgbClr val="262626"/>
                </a:solidFill>
              </a:rPr>
              <a:t>nach unterschiedlichen Zielgruppen </a:t>
            </a:r>
            <a:r>
              <a:rPr lang="de-DE" sz="1400" b="0" dirty="0" smtClean="0">
                <a:solidFill>
                  <a:srgbClr val="262626"/>
                </a:solidFill>
              </a:rPr>
              <a:t>hinsichtlich der </a:t>
            </a:r>
            <a:r>
              <a:rPr lang="de-DE" sz="1400" dirty="0" smtClean="0">
                <a:solidFill>
                  <a:srgbClr val="262626"/>
                </a:solidFill>
              </a:rPr>
              <a:t>Familiensituation</a:t>
            </a:r>
            <a:r>
              <a:rPr lang="de-DE" sz="1400" b="0" dirty="0" smtClean="0">
                <a:solidFill>
                  <a:srgbClr val="262626"/>
                </a:solidFill>
              </a:rPr>
              <a:t> (mit/ ohne Kinder, Alleinerziehend) </a:t>
            </a:r>
            <a:r>
              <a:rPr lang="de-DE" sz="1400" dirty="0" smtClean="0">
                <a:solidFill>
                  <a:srgbClr val="262626"/>
                </a:solidFill>
              </a:rPr>
              <a:t>unterschieden</a:t>
            </a:r>
            <a:r>
              <a:rPr lang="de-DE" sz="1400" b="0" dirty="0" smtClean="0">
                <a:solidFill>
                  <a:srgbClr val="262626"/>
                </a:solidFill>
              </a:rPr>
              <a:t>, da hier je nach Konstellation unterschiedliche Zugänge und Anknüpfungspunkte zur Kirche erwartet wurden. </a:t>
            </a:r>
          </a:p>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Im </a:t>
            </a:r>
            <a:r>
              <a:rPr lang="de-DE" sz="1400" dirty="0" smtClean="0">
                <a:solidFill>
                  <a:srgbClr val="262626"/>
                </a:solidFill>
              </a:rPr>
              <a:t>Rahmen der Fokusgruppen </a:t>
            </a:r>
            <a:r>
              <a:rPr lang="de-DE" sz="1400" b="0" dirty="0" smtClean="0">
                <a:solidFill>
                  <a:srgbClr val="262626"/>
                </a:solidFill>
              </a:rPr>
              <a:t>hat sich jedoch </a:t>
            </a:r>
            <a:r>
              <a:rPr lang="de-DE" sz="1400" dirty="0" smtClean="0">
                <a:solidFill>
                  <a:srgbClr val="262626"/>
                </a:solidFill>
              </a:rPr>
              <a:t>gezeigt</a:t>
            </a:r>
            <a:r>
              <a:rPr lang="de-DE" sz="1400" b="0" dirty="0" smtClean="0">
                <a:solidFill>
                  <a:srgbClr val="262626"/>
                </a:solidFill>
              </a:rPr>
              <a:t>, dass die </a:t>
            </a:r>
            <a:r>
              <a:rPr lang="de-DE" sz="1400" dirty="0" smtClean="0">
                <a:solidFill>
                  <a:srgbClr val="262626"/>
                </a:solidFill>
              </a:rPr>
              <a:t>aktuelle Familien-situation weniger stark prägend war</a:t>
            </a:r>
            <a:r>
              <a:rPr lang="de-DE" sz="1400" b="0" dirty="0" smtClean="0">
                <a:solidFill>
                  <a:srgbClr val="262626"/>
                </a:solidFill>
              </a:rPr>
              <a:t>, sondern die </a:t>
            </a:r>
            <a:r>
              <a:rPr lang="de-DE" sz="1400" dirty="0" smtClean="0">
                <a:solidFill>
                  <a:srgbClr val="262626"/>
                </a:solidFill>
              </a:rPr>
              <a:t>eigene religiöse Sozialisation viel wirkungsvoller den Bezug zur Kirche definiert hat</a:t>
            </a:r>
            <a:r>
              <a:rPr lang="de-DE" sz="1400" b="0" dirty="0" smtClean="0">
                <a:solidFill>
                  <a:srgbClr val="262626"/>
                </a:solidFill>
              </a:rPr>
              <a:t>: Wurde diese positiv erlebt, so ist auch heute eine emotional annehmende Grundhaltung festzustellen.</a:t>
            </a:r>
          </a:p>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Ein </a:t>
            </a:r>
            <a:r>
              <a:rPr lang="de-DE" sz="1400" dirty="0" smtClean="0">
                <a:solidFill>
                  <a:srgbClr val="262626"/>
                </a:solidFill>
              </a:rPr>
              <a:t>starker Anknüpfungspunkt an die Kirche stellen die Kinder dar</a:t>
            </a:r>
            <a:r>
              <a:rPr lang="de-DE" sz="1400" b="0" dirty="0" smtClean="0">
                <a:solidFill>
                  <a:srgbClr val="262626"/>
                </a:solidFill>
              </a:rPr>
              <a:t>. Diese Anknüpfung kann bei den Kinderlosen jedoch auch projektiv erfolgen: Entweder über den eigenen Kinderwunsch, Kontakte zu Kindern aus der weiteren Familie, in der Erwartung einer Paten-</a:t>
            </a:r>
            <a:r>
              <a:rPr lang="de-DE" sz="1400" b="0" dirty="0" err="1" smtClean="0">
                <a:solidFill>
                  <a:srgbClr val="262626"/>
                </a:solidFill>
              </a:rPr>
              <a:t>schaft</a:t>
            </a:r>
            <a:r>
              <a:rPr lang="de-DE" sz="1400" b="0" dirty="0" smtClean="0">
                <a:solidFill>
                  <a:srgbClr val="262626"/>
                </a:solidFill>
              </a:rPr>
              <a:t> oder generell in der Überlegung, welchen Nutzen Kirche für Kinder haben kann. </a:t>
            </a:r>
          </a:p>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Diese </a:t>
            </a:r>
            <a:r>
              <a:rPr lang="de-DE" sz="1400" dirty="0" smtClean="0">
                <a:solidFill>
                  <a:srgbClr val="262626"/>
                </a:solidFill>
              </a:rPr>
              <a:t>Anknüpfung über die Kinder </a:t>
            </a:r>
            <a:r>
              <a:rPr lang="de-DE" sz="1400" b="0" dirty="0" smtClean="0">
                <a:solidFill>
                  <a:srgbClr val="262626"/>
                </a:solidFill>
              </a:rPr>
              <a:t>wird </a:t>
            </a:r>
            <a:r>
              <a:rPr lang="de-DE" sz="1400" dirty="0" smtClean="0">
                <a:solidFill>
                  <a:srgbClr val="262626"/>
                </a:solidFill>
              </a:rPr>
              <a:t>relativ unabhängig von der eigenen Person </a:t>
            </a:r>
            <a:r>
              <a:rPr lang="de-DE" sz="1400" b="0" dirty="0" smtClean="0">
                <a:solidFill>
                  <a:srgbClr val="262626"/>
                </a:solidFill>
              </a:rPr>
              <a:t>gesehen: Auch wenn es für die Kinder wichtig ist, dass die im kirchlichen Rahmen auf-wachsen, so kann der Kontakt zur Kirche für einen selber aktuell nicht relevant sein.</a:t>
            </a:r>
          </a:p>
          <a:p>
            <a:pPr marL="285750" indent="-285750">
              <a:spcBef>
                <a:spcPct val="50000"/>
              </a:spcBef>
              <a:spcAft>
                <a:spcPts val="600"/>
              </a:spcAft>
              <a:buClr>
                <a:srgbClr val="E22B00"/>
              </a:buClr>
              <a:buFont typeface="Wingdings" pitchFamily="2" charset="2"/>
              <a:buChar char="Ø"/>
            </a:pPr>
            <a:endParaRPr lang="de-DE" sz="1400" b="0" dirty="0" smtClean="0">
              <a:solidFill>
                <a:srgbClr val="262626"/>
              </a:solidFill>
            </a:endParaRPr>
          </a:p>
        </p:txBody>
      </p:sp>
      <p:sp>
        <p:nvSpPr>
          <p:cNvPr id="4" name="Rectangle 1026"/>
          <p:cNvSpPr>
            <a:spLocks noChangeArrowheads="1"/>
          </p:cNvSpPr>
          <p:nvPr/>
        </p:nvSpPr>
        <p:spPr bwMode="auto">
          <a:xfrm>
            <a:off x="474462" y="612221"/>
            <a:ext cx="5918698"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r>
              <a:rPr kumimoji="1" lang="de-DE" sz="1400" b="0" dirty="0" smtClean="0">
                <a:solidFill>
                  <a:schemeClr val="bg2"/>
                </a:solidFill>
              </a:rPr>
              <a:t>Hinweise zur Ergebnisdarstellung</a:t>
            </a:r>
          </a:p>
        </p:txBody>
      </p:sp>
    </p:spTree>
    <p:extLst>
      <p:ext uri="{BB962C8B-B14F-4D97-AF65-F5344CB8AC3E}">
        <p14:creationId xmlns="" xmlns:p14="http://schemas.microsoft.com/office/powerpoint/2010/main" val="37240729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60512" y="1744355"/>
            <a:ext cx="8640960" cy="4708981"/>
          </a:xfrm>
          <a:prstGeom prst="rect">
            <a:avLst/>
          </a:prstGeom>
          <a:effectLst>
            <a:outerShdw blurRad="50800" dist="38100" dir="2700000" algn="tl" rotWithShape="0">
              <a:prstClr val="black">
                <a:alpha val="40000"/>
              </a:prstClr>
            </a:outerShdw>
          </a:effectLst>
        </p:spPr>
        <p:txBody>
          <a:bodyPr wrap="square">
            <a:spAutoFit/>
          </a:bodyPr>
          <a:lstStyle/>
          <a:p>
            <a:pPr algn="ctr">
              <a:lnSpc>
                <a:spcPct val="150000"/>
              </a:lnSpc>
            </a:pPr>
            <a:r>
              <a:rPr lang="de-DE" sz="2000" i="1" dirty="0" smtClean="0">
                <a:solidFill>
                  <a:srgbClr val="262626"/>
                </a:solidFill>
              </a:rPr>
              <a:t>„</a:t>
            </a:r>
            <a:r>
              <a:rPr lang="de-DE" sz="2000" i="1" dirty="0" smtClean="0">
                <a:solidFill>
                  <a:srgbClr val="C00000"/>
                </a:solidFill>
              </a:rPr>
              <a:t>Die fangen ihre Schäfchen nicht mehr ein, … </a:t>
            </a:r>
            <a:br>
              <a:rPr lang="de-DE" sz="2000" i="1" dirty="0" smtClean="0">
                <a:solidFill>
                  <a:srgbClr val="C00000"/>
                </a:solidFill>
              </a:rPr>
            </a:br>
            <a:r>
              <a:rPr lang="de-DE" sz="2000" i="1" dirty="0" smtClean="0">
                <a:solidFill>
                  <a:srgbClr val="C00000"/>
                </a:solidFill>
              </a:rPr>
              <a:t>die warten, bis du sie besuchst</a:t>
            </a:r>
            <a:r>
              <a:rPr lang="de-DE" sz="2000" i="1" dirty="0" smtClean="0">
                <a:solidFill>
                  <a:srgbClr val="262626"/>
                </a:solidFill>
              </a:rPr>
              <a:t>“</a:t>
            </a:r>
            <a:endParaRPr lang="de-DE" sz="2000" i="1" dirty="0">
              <a:solidFill>
                <a:srgbClr val="262626"/>
              </a:solidFill>
            </a:endParaRPr>
          </a:p>
          <a:p>
            <a:pPr algn="ctr">
              <a:lnSpc>
                <a:spcPct val="150000"/>
              </a:lnSpc>
            </a:pPr>
            <a:r>
              <a:rPr lang="de-DE" sz="2000" i="1" dirty="0" smtClean="0">
                <a:solidFill>
                  <a:srgbClr val="262626"/>
                </a:solidFill>
              </a:rPr>
              <a:t>- </a:t>
            </a:r>
          </a:p>
          <a:p>
            <a:pPr algn="ctr">
              <a:lnSpc>
                <a:spcPct val="150000"/>
              </a:lnSpc>
            </a:pPr>
            <a:r>
              <a:rPr lang="de-DE" sz="2000" i="1" dirty="0" smtClean="0">
                <a:solidFill>
                  <a:srgbClr val="262626"/>
                </a:solidFill>
              </a:rPr>
              <a:t>„</a:t>
            </a:r>
            <a:r>
              <a:rPr lang="de-DE" sz="2000" i="1" dirty="0" smtClean="0">
                <a:solidFill>
                  <a:srgbClr val="C00000"/>
                </a:solidFill>
              </a:rPr>
              <a:t>Es passiert nichts negatives, </a:t>
            </a:r>
            <a:br>
              <a:rPr lang="de-DE" sz="2000" i="1" dirty="0" smtClean="0">
                <a:solidFill>
                  <a:srgbClr val="C00000"/>
                </a:solidFill>
              </a:rPr>
            </a:br>
            <a:r>
              <a:rPr lang="de-DE" sz="2000" i="1" dirty="0" smtClean="0">
                <a:solidFill>
                  <a:srgbClr val="C00000"/>
                </a:solidFill>
              </a:rPr>
              <a:t>aber auch nichts positives</a:t>
            </a:r>
            <a:r>
              <a:rPr lang="de-DE" sz="2000" i="1" dirty="0" smtClean="0">
                <a:solidFill>
                  <a:srgbClr val="262626"/>
                </a:solidFill>
              </a:rPr>
              <a:t>“</a:t>
            </a:r>
          </a:p>
          <a:p>
            <a:pPr algn="ctr">
              <a:lnSpc>
                <a:spcPct val="150000"/>
              </a:lnSpc>
            </a:pPr>
            <a:r>
              <a:rPr lang="de-DE" sz="2000" i="1" dirty="0">
                <a:solidFill>
                  <a:srgbClr val="262626"/>
                </a:solidFill>
              </a:rPr>
              <a:t>- </a:t>
            </a:r>
          </a:p>
          <a:p>
            <a:pPr algn="ctr">
              <a:lnSpc>
                <a:spcPct val="150000"/>
              </a:lnSpc>
            </a:pPr>
            <a:r>
              <a:rPr lang="de-DE" sz="2000" dirty="0" smtClean="0">
                <a:solidFill>
                  <a:srgbClr val="262626"/>
                </a:solidFill>
              </a:rPr>
              <a:t>„</a:t>
            </a:r>
            <a:r>
              <a:rPr lang="de-DE" sz="2000" i="1" dirty="0" smtClean="0">
                <a:solidFill>
                  <a:srgbClr val="C00000"/>
                </a:solidFill>
              </a:rPr>
              <a:t>Bei den Katholiken gibt es ja immer was aufzuregen </a:t>
            </a:r>
            <a:br>
              <a:rPr lang="de-DE" sz="2000" i="1" dirty="0" smtClean="0">
                <a:solidFill>
                  <a:srgbClr val="C00000"/>
                </a:solidFill>
              </a:rPr>
            </a:br>
            <a:r>
              <a:rPr lang="de-DE" sz="2000" i="1" dirty="0" smtClean="0">
                <a:solidFill>
                  <a:srgbClr val="C00000"/>
                </a:solidFill>
              </a:rPr>
              <a:t>und ich denke, wo man sich aufregt, sind Emotionen </a:t>
            </a:r>
            <a:br>
              <a:rPr lang="de-DE" sz="2000" i="1" dirty="0" smtClean="0">
                <a:solidFill>
                  <a:srgbClr val="C00000"/>
                </a:solidFill>
              </a:rPr>
            </a:br>
            <a:r>
              <a:rPr lang="de-DE" sz="2000" i="1" dirty="0" smtClean="0">
                <a:solidFill>
                  <a:srgbClr val="C00000"/>
                </a:solidFill>
              </a:rPr>
              <a:t>und wo Emotionen sind, ist Interesse. </a:t>
            </a:r>
            <a:br>
              <a:rPr lang="de-DE" sz="2000" i="1" dirty="0" smtClean="0">
                <a:solidFill>
                  <a:srgbClr val="C00000"/>
                </a:solidFill>
              </a:rPr>
            </a:br>
            <a:r>
              <a:rPr lang="de-DE" sz="2000" i="1" dirty="0" smtClean="0">
                <a:solidFill>
                  <a:srgbClr val="C00000"/>
                </a:solidFill>
              </a:rPr>
              <a:t>Bei uns ist alles so lauwarm</a:t>
            </a:r>
            <a:r>
              <a:rPr lang="de-DE" sz="2000" i="1" dirty="0" smtClean="0">
                <a:solidFill>
                  <a:srgbClr val="262626"/>
                </a:solidFill>
              </a:rPr>
              <a:t>“</a:t>
            </a:r>
            <a:endParaRPr lang="de-DE" sz="2000" dirty="0">
              <a:solidFill>
                <a:srgbClr val="262626"/>
              </a:solidFill>
            </a:endParaRPr>
          </a:p>
        </p:txBody>
      </p:sp>
      <p:sp>
        <p:nvSpPr>
          <p:cNvPr id="3" name="Rectangle 1026"/>
          <p:cNvSpPr>
            <a:spLocks noChangeArrowheads="1"/>
          </p:cNvSpPr>
          <p:nvPr/>
        </p:nvSpPr>
        <p:spPr bwMode="auto">
          <a:xfrm>
            <a:off x="474462" y="612221"/>
            <a:ext cx="5918698"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r>
              <a:rPr kumimoji="1" lang="de-DE" sz="1400" b="0" dirty="0" smtClean="0">
                <a:solidFill>
                  <a:schemeClr val="bg2"/>
                </a:solidFill>
              </a:rPr>
              <a:t>1. Wahrnehmung der evangelischen Kirche</a:t>
            </a:r>
            <a:endParaRPr kumimoji="1" lang="de-DE" sz="1400" dirty="0">
              <a:solidFill>
                <a:srgbClr val="C00000"/>
              </a:solidFill>
            </a:endParaRPr>
          </a:p>
        </p:txBody>
      </p:sp>
    </p:spTree>
    <p:extLst>
      <p:ext uri="{BB962C8B-B14F-4D97-AF65-F5344CB8AC3E}">
        <p14:creationId xmlns="" xmlns:p14="http://schemas.microsoft.com/office/powerpoint/2010/main" val="23605571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27"/>
          <p:cNvSpPr txBox="1">
            <a:spLocks noChangeArrowheads="1"/>
          </p:cNvSpPr>
          <p:nvPr/>
        </p:nvSpPr>
        <p:spPr bwMode="auto">
          <a:xfrm>
            <a:off x="533400" y="1681063"/>
            <a:ext cx="8839200" cy="39087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Es findet </a:t>
            </a:r>
            <a:r>
              <a:rPr lang="de-DE" sz="1400" dirty="0" smtClean="0">
                <a:solidFill>
                  <a:srgbClr val="262626"/>
                </a:solidFill>
              </a:rPr>
              <a:t>so gut wie keine Wahrnehmung der evangelischen Kirche im </a:t>
            </a:r>
            <a:r>
              <a:rPr lang="de-DE" sz="1400" u="sng" dirty="0" smtClean="0">
                <a:solidFill>
                  <a:srgbClr val="262626"/>
                </a:solidFill>
              </a:rPr>
              <a:t>überregio-nalen</a:t>
            </a:r>
            <a:r>
              <a:rPr lang="de-DE" sz="1400" dirty="0" smtClean="0">
                <a:solidFill>
                  <a:srgbClr val="262626"/>
                </a:solidFill>
              </a:rPr>
              <a:t> Rahmen </a:t>
            </a:r>
            <a:r>
              <a:rPr lang="de-DE" sz="1400" b="0" dirty="0" smtClean="0">
                <a:solidFill>
                  <a:srgbClr val="262626"/>
                </a:solidFill>
              </a:rPr>
              <a:t>statt, „</a:t>
            </a:r>
            <a:r>
              <a:rPr lang="de-DE" sz="1400" b="0" i="1" dirty="0" smtClean="0">
                <a:solidFill>
                  <a:srgbClr val="262626"/>
                </a:solidFill>
              </a:rPr>
              <a:t>ich bekomme da nichts mit</a:t>
            </a:r>
            <a:r>
              <a:rPr lang="de-DE" sz="1400" b="0" dirty="0" smtClean="0">
                <a:solidFill>
                  <a:srgbClr val="262626"/>
                </a:solidFill>
              </a:rPr>
              <a:t>“ ist eine häufige Rückmeldung. Einzig der Rücktritt von Frau Käßmann hat eine weiterreichende Aufmerksamkeit erregt. </a:t>
            </a:r>
          </a:p>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Diese </a:t>
            </a:r>
            <a:r>
              <a:rPr lang="de-DE" sz="1400" dirty="0" smtClean="0">
                <a:solidFill>
                  <a:srgbClr val="262626"/>
                </a:solidFill>
              </a:rPr>
              <a:t>mangelnde Präsenz </a:t>
            </a:r>
            <a:r>
              <a:rPr lang="de-DE" sz="1400" b="0" dirty="0" smtClean="0">
                <a:solidFill>
                  <a:srgbClr val="262626"/>
                </a:solidFill>
              </a:rPr>
              <a:t>wird </a:t>
            </a:r>
            <a:r>
              <a:rPr lang="de-DE" sz="1400" dirty="0" smtClean="0">
                <a:solidFill>
                  <a:srgbClr val="262626"/>
                </a:solidFill>
              </a:rPr>
              <a:t>ambivalent</a:t>
            </a:r>
            <a:r>
              <a:rPr lang="de-DE" sz="1400" b="0" dirty="0" smtClean="0">
                <a:solidFill>
                  <a:srgbClr val="262626"/>
                </a:solidFill>
              </a:rPr>
              <a:t> gesehen: </a:t>
            </a:r>
            <a:br>
              <a:rPr lang="de-DE" sz="1400" b="0" dirty="0" smtClean="0">
                <a:solidFill>
                  <a:srgbClr val="262626"/>
                </a:solidFill>
              </a:rPr>
            </a:br>
            <a:r>
              <a:rPr lang="de-DE" sz="1400" b="0" dirty="0" smtClean="0">
                <a:solidFill>
                  <a:srgbClr val="262626"/>
                </a:solidFill>
              </a:rPr>
              <a:t>	- Einerseits produziert es einen „</a:t>
            </a:r>
            <a:r>
              <a:rPr lang="de-DE" sz="1400" i="1" dirty="0" smtClean="0">
                <a:solidFill>
                  <a:srgbClr val="262626"/>
                </a:solidFill>
              </a:rPr>
              <a:t>gewissen Stolz</a:t>
            </a:r>
            <a:r>
              <a:rPr lang="de-DE" sz="1400" b="0" dirty="0" smtClean="0">
                <a:solidFill>
                  <a:srgbClr val="262626"/>
                </a:solidFill>
              </a:rPr>
              <a:t>“, dass die ev. Kirche „</a:t>
            </a:r>
            <a:r>
              <a:rPr lang="de-DE" sz="1400" i="1" dirty="0" smtClean="0">
                <a:solidFill>
                  <a:srgbClr val="262626"/>
                </a:solidFill>
              </a:rPr>
              <a:t>nicht so </a:t>
            </a:r>
            <a:br>
              <a:rPr lang="de-DE" sz="1400" i="1" dirty="0" smtClean="0">
                <a:solidFill>
                  <a:srgbClr val="262626"/>
                </a:solidFill>
              </a:rPr>
            </a:br>
            <a:r>
              <a:rPr lang="de-DE" sz="1400" i="1" dirty="0" smtClean="0">
                <a:solidFill>
                  <a:srgbClr val="262626"/>
                </a:solidFill>
              </a:rPr>
              <a:t>	  skandalbehaftet</a:t>
            </a:r>
            <a:r>
              <a:rPr lang="de-DE" sz="1400" b="0" dirty="0" smtClean="0">
                <a:solidFill>
                  <a:srgbClr val="262626"/>
                </a:solidFill>
              </a:rPr>
              <a:t>“ ist wie die katholische Kirche und daher weniger Anlass für eine </a:t>
            </a:r>
            <a:br>
              <a:rPr lang="de-DE" sz="1400" b="0" dirty="0" smtClean="0">
                <a:solidFill>
                  <a:srgbClr val="262626"/>
                </a:solidFill>
              </a:rPr>
            </a:br>
            <a:r>
              <a:rPr lang="de-DE" sz="1400" b="0" dirty="0" smtClean="0">
                <a:solidFill>
                  <a:srgbClr val="262626"/>
                </a:solidFill>
              </a:rPr>
              <a:t>	  (negative) Berichterstattung bietet. </a:t>
            </a:r>
            <a:br>
              <a:rPr lang="de-DE" sz="1400" b="0" dirty="0" smtClean="0">
                <a:solidFill>
                  <a:srgbClr val="262626"/>
                </a:solidFill>
              </a:rPr>
            </a:br>
            <a:r>
              <a:rPr lang="de-DE" sz="1400" b="0" dirty="0" smtClean="0">
                <a:solidFill>
                  <a:srgbClr val="262626"/>
                </a:solidFill>
              </a:rPr>
              <a:t>	- Anderseits wird es aber auch als </a:t>
            </a:r>
            <a:r>
              <a:rPr lang="de-DE" sz="1400" dirty="0" smtClean="0">
                <a:solidFill>
                  <a:srgbClr val="262626"/>
                </a:solidFill>
              </a:rPr>
              <a:t>Manko</a:t>
            </a:r>
            <a:r>
              <a:rPr lang="de-DE" sz="1400" b="0" dirty="0" smtClean="0">
                <a:solidFill>
                  <a:srgbClr val="262626"/>
                </a:solidFill>
              </a:rPr>
              <a:t> empfunden, dass die ev. Kirche ihre </a:t>
            </a:r>
            <a:br>
              <a:rPr lang="de-DE" sz="1400" b="0" dirty="0" smtClean="0">
                <a:solidFill>
                  <a:srgbClr val="262626"/>
                </a:solidFill>
              </a:rPr>
            </a:br>
            <a:r>
              <a:rPr lang="de-DE" sz="1400" b="0" dirty="0" smtClean="0">
                <a:solidFill>
                  <a:srgbClr val="262626"/>
                </a:solidFill>
              </a:rPr>
              <a:t>	  </a:t>
            </a:r>
            <a:r>
              <a:rPr lang="de-DE" sz="1400" dirty="0" smtClean="0">
                <a:solidFill>
                  <a:srgbClr val="262626"/>
                </a:solidFill>
              </a:rPr>
              <a:t>Leistungen so wenig kommuniziert </a:t>
            </a:r>
            <a:r>
              <a:rPr lang="de-DE" sz="1400" b="0" dirty="0" smtClean="0">
                <a:solidFill>
                  <a:srgbClr val="262626"/>
                </a:solidFill>
              </a:rPr>
              <a:t>(„</a:t>
            </a:r>
            <a:r>
              <a:rPr lang="de-DE" sz="1400" b="0" i="1" dirty="0" smtClean="0">
                <a:solidFill>
                  <a:srgbClr val="262626"/>
                </a:solidFill>
              </a:rPr>
              <a:t>die haben sich jahrelang ausgeruht … nur </a:t>
            </a:r>
            <a:br>
              <a:rPr lang="de-DE" sz="1400" b="0" i="1" dirty="0" smtClean="0">
                <a:solidFill>
                  <a:srgbClr val="262626"/>
                </a:solidFill>
              </a:rPr>
            </a:br>
            <a:r>
              <a:rPr lang="de-DE" sz="1400" b="0" i="1" dirty="0" smtClean="0">
                <a:solidFill>
                  <a:srgbClr val="262626"/>
                </a:solidFill>
              </a:rPr>
              <a:t>	  jetzt wird es eng und jetzt sind sie in Ohnmacht und wissen nicht, was sie machen </a:t>
            </a:r>
            <a:br>
              <a:rPr lang="de-DE" sz="1400" b="0" i="1" dirty="0" smtClean="0">
                <a:solidFill>
                  <a:srgbClr val="262626"/>
                </a:solidFill>
              </a:rPr>
            </a:br>
            <a:r>
              <a:rPr lang="de-DE" sz="1400" b="0" i="1" dirty="0" smtClean="0">
                <a:solidFill>
                  <a:srgbClr val="262626"/>
                </a:solidFill>
              </a:rPr>
              <a:t>	  sollen</a:t>
            </a:r>
            <a:r>
              <a:rPr lang="de-DE" sz="1400" b="0" dirty="0" smtClean="0">
                <a:solidFill>
                  <a:srgbClr val="262626"/>
                </a:solidFill>
              </a:rPr>
              <a:t>“) und sich </a:t>
            </a:r>
            <a:r>
              <a:rPr lang="de-DE" sz="1400" dirty="0" smtClean="0">
                <a:solidFill>
                  <a:srgbClr val="262626"/>
                </a:solidFill>
              </a:rPr>
              <a:t>nicht stärker positioniert </a:t>
            </a:r>
            <a:r>
              <a:rPr lang="de-DE" sz="1400" b="0" dirty="0" smtClean="0">
                <a:solidFill>
                  <a:srgbClr val="262626"/>
                </a:solidFill>
              </a:rPr>
              <a:t>(„</a:t>
            </a:r>
            <a:r>
              <a:rPr lang="de-DE" sz="1400" b="0" i="1" dirty="0" smtClean="0">
                <a:solidFill>
                  <a:srgbClr val="262626"/>
                </a:solidFill>
              </a:rPr>
              <a:t>stündlich passiert auf der Welt so </a:t>
            </a:r>
            <a:br>
              <a:rPr lang="de-DE" sz="1400" b="0" i="1" dirty="0" smtClean="0">
                <a:solidFill>
                  <a:srgbClr val="262626"/>
                </a:solidFill>
              </a:rPr>
            </a:br>
            <a:r>
              <a:rPr lang="de-DE" sz="1400" b="0" i="1" dirty="0" smtClean="0">
                <a:solidFill>
                  <a:srgbClr val="262626"/>
                </a:solidFill>
              </a:rPr>
              <a:t>	  viel Ungerechtigkeit - warum sagt eigentlich die Kirche nie etwas</a:t>
            </a:r>
            <a:r>
              <a:rPr lang="de-DE" sz="1400" b="0" dirty="0" smtClean="0">
                <a:solidFill>
                  <a:srgbClr val="262626"/>
                </a:solidFill>
              </a:rPr>
              <a:t>?“).</a:t>
            </a:r>
          </a:p>
          <a:p>
            <a:pPr marL="285750" indent="-285750">
              <a:spcBef>
                <a:spcPct val="50000"/>
              </a:spcBef>
              <a:spcAft>
                <a:spcPts val="600"/>
              </a:spcAft>
              <a:buClr>
                <a:srgbClr val="E22B00"/>
              </a:buClr>
              <a:buFont typeface="Wingdings" pitchFamily="2" charset="2"/>
              <a:buChar char="Ø"/>
            </a:pPr>
            <a:r>
              <a:rPr lang="de-DE" sz="1400" b="0" dirty="0" smtClean="0">
                <a:solidFill>
                  <a:srgbClr val="262626"/>
                </a:solidFill>
              </a:rPr>
              <a:t>Wenn die </a:t>
            </a:r>
            <a:r>
              <a:rPr lang="de-DE" sz="1400" dirty="0" smtClean="0">
                <a:solidFill>
                  <a:srgbClr val="262626"/>
                </a:solidFill>
              </a:rPr>
              <a:t>evangelische Kirche wahrgenommen </a:t>
            </a:r>
            <a:r>
              <a:rPr lang="de-DE" sz="1400" b="0" dirty="0" smtClean="0">
                <a:solidFill>
                  <a:srgbClr val="262626"/>
                </a:solidFill>
              </a:rPr>
              <a:t>wird, dann meist </a:t>
            </a:r>
            <a:r>
              <a:rPr lang="de-DE" sz="1400" dirty="0" smtClean="0">
                <a:solidFill>
                  <a:srgbClr val="262626"/>
                </a:solidFill>
              </a:rPr>
              <a:t>im lokalen Umfeld</a:t>
            </a:r>
            <a:r>
              <a:rPr lang="de-DE" sz="1400" b="0" dirty="0" smtClean="0">
                <a:solidFill>
                  <a:srgbClr val="262626"/>
                </a:solidFill>
              </a:rPr>
              <a:t>: Über Gemeindebriefe, den Lokalteil der Tageszeitung oder auch im Gespräch „vor Ort“. Dabei ist es häufig so, dass das </a:t>
            </a:r>
            <a:r>
              <a:rPr lang="de-DE" sz="1400" dirty="0" smtClean="0">
                <a:solidFill>
                  <a:srgbClr val="262626"/>
                </a:solidFill>
              </a:rPr>
              <a:t>Interesse an kirchlichen Themen eher gering </a:t>
            </a:r>
            <a:r>
              <a:rPr lang="de-DE" sz="1400" b="0" dirty="0" smtClean="0">
                <a:solidFill>
                  <a:srgbClr val="262626"/>
                </a:solidFill>
              </a:rPr>
              <a:t>ist und die Informationen nicht aktiv gesucht, sondern eher </a:t>
            </a:r>
            <a:r>
              <a:rPr lang="de-DE" sz="1400" dirty="0" smtClean="0">
                <a:solidFill>
                  <a:srgbClr val="262626"/>
                </a:solidFill>
              </a:rPr>
              <a:t>beiläufig aufgenommen </a:t>
            </a:r>
            <a:r>
              <a:rPr lang="de-DE" sz="1400" b="0" dirty="0" smtClean="0">
                <a:solidFill>
                  <a:srgbClr val="262626"/>
                </a:solidFill>
              </a:rPr>
              <a:t>werden.</a:t>
            </a:r>
          </a:p>
        </p:txBody>
      </p:sp>
      <p:sp>
        <p:nvSpPr>
          <p:cNvPr id="4" name="Rectangle 1026"/>
          <p:cNvSpPr>
            <a:spLocks noChangeArrowheads="1"/>
          </p:cNvSpPr>
          <p:nvPr/>
        </p:nvSpPr>
        <p:spPr bwMode="auto">
          <a:xfrm>
            <a:off x="474462" y="612221"/>
            <a:ext cx="5918698"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r>
              <a:rPr kumimoji="1" lang="de-DE" sz="1400" b="0" dirty="0" smtClean="0">
                <a:solidFill>
                  <a:schemeClr val="bg2"/>
                </a:solidFill>
              </a:rPr>
              <a:t>1. Wahrnehmung der evangelischen Kirche</a:t>
            </a:r>
          </a:p>
          <a:p>
            <a:r>
              <a:rPr kumimoji="1" lang="de-DE" sz="1400" dirty="0" smtClean="0">
                <a:solidFill>
                  <a:srgbClr val="C00000"/>
                </a:solidFill>
              </a:rPr>
              <a:t>1.1 Wahrnehmung in der Öffentlichkeit</a:t>
            </a:r>
            <a:endParaRPr kumimoji="1" lang="de-DE" sz="1400" dirty="0">
              <a:solidFill>
                <a:srgbClr val="C00000"/>
              </a:solidFill>
            </a:endParaRPr>
          </a:p>
        </p:txBody>
      </p:sp>
    </p:spTree>
    <p:extLst>
      <p:ext uri="{BB962C8B-B14F-4D97-AF65-F5344CB8AC3E}">
        <p14:creationId xmlns="" xmlns:p14="http://schemas.microsoft.com/office/powerpoint/2010/main" val="18888196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48544" y="1917987"/>
            <a:ext cx="8352928" cy="4247317"/>
          </a:xfrm>
          <a:prstGeom prst="rect">
            <a:avLst/>
          </a:prstGeom>
          <a:effectLst>
            <a:outerShdw blurRad="50800" dist="38100" dir="2700000" algn="tl" rotWithShape="0">
              <a:prstClr val="black">
                <a:alpha val="40000"/>
              </a:prstClr>
            </a:outerShdw>
          </a:effectLst>
        </p:spPr>
        <p:txBody>
          <a:bodyPr wrap="square">
            <a:spAutoFit/>
          </a:bodyPr>
          <a:lstStyle/>
          <a:p>
            <a:pPr algn="ctr">
              <a:lnSpc>
                <a:spcPct val="150000"/>
              </a:lnSpc>
            </a:pPr>
            <a:r>
              <a:rPr lang="de-DE" sz="2000" i="1" dirty="0" smtClean="0">
                <a:solidFill>
                  <a:srgbClr val="262626"/>
                </a:solidFill>
              </a:rPr>
              <a:t>„</a:t>
            </a:r>
            <a:r>
              <a:rPr lang="de-DE" sz="2000" i="1" dirty="0" smtClean="0">
                <a:solidFill>
                  <a:srgbClr val="C00000"/>
                </a:solidFill>
              </a:rPr>
              <a:t>also ich habe wahrgenommen, dass die Kirche unheimlich viel spart im Moment</a:t>
            </a:r>
            <a:r>
              <a:rPr lang="de-DE" sz="2000" i="1" dirty="0" smtClean="0">
                <a:solidFill>
                  <a:srgbClr val="262626"/>
                </a:solidFill>
              </a:rPr>
              <a:t>“</a:t>
            </a:r>
            <a:endParaRPr lang="de-DE" sz="2000" i="1" dirty="0">
              <a:solidFill>
                <a:srgbClr val="262626"/>
              </a:solidFill>
            </a:endParaRPr>
          </a:p>
          <a:p>
            <a:pPr algn="ctr">
              <a:lnSpc>
                <a:spcPct val="150000"/>
              </a:lnSpc>
            </a:pPr>
            <a:r>
              <a:rPr lang="de-DE" sz="2000" i="1" dirty="0" smtClean="0">
                <a:solidFill>
                  <a:srgbClr val="262626"/>
                </a:solidFill>
              </a:rPr>
              <a:t>- </a:t>
            </a:r>
          </a:p>
          <a:p>
            <a:pPr algn="ctr">
              <a:lnSpc>
                <a:spcPct val="150000"/>
              </a:lnSpc>
            </a:pPr>
            <a:r>
              <a:rPr lang="de-DE" sz="2000" i="1" dirty="0" smtClean="0">
                <a:solidFill>
                  <a:srgbClr val="262626"/>
                </a:solidFill>
              </a:rPr>
              <a:t>„</a:t>
            </a:r>
            <a:r>
              <a:rPr lang="de-DE" sz="2000" i="1" dirty="0" smtClean="0">
                <a:solidFill>
                  <a:srgbClr val="C00000"/>
                </a:solidFill>
              </a:rPr>
              <a:t>meine Kinder sind gerne zur Kirchenwoche gegangen, die wurde ersatzlos gestrichen, weil der Küster nur noch eine Drittelstelle bekommen hat</a:t>
            </a:r>
            <a:r>
              <a:rPr lang="de-DE" sz="2000" i="1" dirty="0" smtClean="0">
                <a:solidFill>
                  <a:srgbClr val="262626"/>
                </a:solidFill>
              </a:rPr>
              <a:t>“</a:t>
            </a:r>
          </a:p>
          <a:p>
            <a:pPr algn="ctr">
              <a:lnSpc>
                <a:spcPct val="150000"/>
              </a:lnSpc>
            </a:pPr>
            <a:r>
              <a:rPr lang="de-DE" sz="2000" i="1" dirty="0">
                <a:solidFill>
                  <a:srgbClr val="262626"/>
                </a:solidFill>
              </a:rPr>
              <a:t>- </a:t>
            </a:r>
          </a:p>
          <a:p>
            <a:pPr algn="ctr">
              <a:lnSpc>
                <a:spcPct val="150000"/>
              </a:lnSpc>
            </a:pPr>
            <a:r>
              <a:rPr lang="de-DE" sz="2000" dirty="0" smtClean="0">
                <a:solidFill>
                  <a:srgbClr val="262626"/>
                </a:solidFill>
              </a:rPr>
              <a:t>„</a:t>
            </a:r>
            <a:r>
              <a:rPr lang="de-DE" sz="2000" i="1" dirty="0" smtClean="0">
                <a:solidFill>
                  <a:srgbClr val="C00000"/>
                </a:solidFill>
              </a:rPr>
              <a:t>man kriegt schon mit, dass viel gemacht wird für die alten Leute</a:t>
            </a:r>
            <a:r>
              <a:rPr lang="de-DE" sz="2000" i="1" dirty="0" smtClean="0">
                <a:solidFill>
                  <a:srgbClr val="262626"/>
                </a:solidFill>
              </a:rPr>
              <a:t>“</a:t>
            </a:r>
            <a:endParaRPr lang="de-DE" sz="2000" dirty="0">
              <a:solidFill>
                <a:srgbClr val="262626"/>
              </a:solidFill>
            </a:endParaRPr>
          </a:p>
        </p:txBody>
      </p:sp>
      <p:sp>
        <p:nvSpPr>
          <p:cNvPr id="4" name="Rectangle 1026"/>
          <p:cNvSpPr>
            <a:spLocks noChangeArrowheads="1"/>
          </p:cNvSpPr>
          <p:nvPr/>
        </p:nvSpPr>
        <p:spPr bwMode="auto">
          <a:xfrm>
            <a:off x="474462" y="612221"/>
            <a:ext cx="5918698"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r>
              <a:rPr kumimoji="1" lang="de-DE" sz="1400" b="0" dirty="0" smtClean="0">
                <a:solidFill>
                  <a:schemeClr val="bg2"/>
                </a:solidFill>
              </a:rPr>
              <a:t>1. Wahrnehmung der evangelischen Kirche</a:t>
            </a:r>
          </a:p>
          <a:p>
            <a:r>
              <a:rPr kumimoji="1" lang="de-DE" sz="1400" dirty="0" smtClean="0">
                <a:solidFill>
                  <a:srgbClr val="C00000"/>
                </a:solidFill>
              </a:rPr>
              <a:t>1.2 Inhalte</a:t>
            </a:r>
            <a:endParaRPr kumimoji="1" lang="de-DE" sz="1400" dirty="0">
              <a:solidFill>
                <a:srgbClr val="C00000"/>
              </a:solidFill>
            </a:endParaRPr>
          </a:p>
        </p:txBody>
      </p:sp>
    </p:spTree>
    <p:extLst>
      <p:ext uri="{BB962C8B-B14F-4D97-AF65-F5344CB8AC3E}">
        <p14:creationId xmlns="" xmlns:p14="http://schemas.microsoft.com/office/powerpoint/2010/main" val="8939744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27"/>
          <p:cNvSpPr txBox="1">
            <a:spLocks noChangeArrowheads="1"/>
          </p:cNvSpPr>
          <p:nvPr/>
        </p:nvSpPr>
        <p:spPr bwMode="auto">
          <a:xfrm>
            <a:off x="533400" y="1856432"/>
            <a:ext cx="8956104" cy="43088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spcBef>
                <a:spcPct val="50000"/>
              </a:spcBef>
              <a:spcAft>
                <a:spcPts val="600"/>
              </a:spcAft>
              <a:buClr>
                <a:srgbClr val="E22B00"/>
              </a:buClr>
              <a:buFont typeface="Wingdings" pitchFamily="2" charset="2"/>
              <a:buChar char="Ø"/>
            </a:pPr>
            <a:r>
              <a:rPr lang="de-DE" sz="1400" b="0" dirty="0">
                <a:solidFill>
                  <a:srgbClr val="262626"/>
                </a:solidFill>
              </a:rPr>
              <a:t>Im </a:t>
            </a:r>
            <a:r>
              <a:rPr lang="de-DE" sz="1400" dirty="0">
                <a:solidFill>
                  <a:srgbClr val="262626"/>
                </a:solidFill>
              </a:rPr>
              <a:t>Fokus der Wahrnehmung </a:t>
            </a:r>
            <a:r>
              <a:rPr lang="de-DE" sz="1400" b="0" dirty="0">
                <a:solidFill>
                  <a:srgbClr val="262626"/>
                </a:solidFill>
              </a:rPr>
              <a:t>der ev. Kirche im </a:t>
            </a:r>
            <a:r>
              <a:rPr lang="de-DE" sz="1400" b="0" dirty="0" smtClean="0">
                <a:solidFill>
                  <a:srgbClr val="262626"/>
                </a:solidFill>
              </a:rPr>
              <a:t>lokalen </a:t>
            </a:r>
            <a:r>
              <a:rPr lang="de-DE" sz="1400" b="0" dirty="0">
                <a:solidFill>
                  <a:srgbClr val="262626"/>
                </a:solidFill>
              </a:rPr>
              <a:t>Umfeld stehen dann </a:t>
            </a:r>
            <a:r>
              <a:rPr lang="de-DE" sz="1400" dirty="0">
                <a:solidFill>
                  <a:srgbClr val="262626"/>
                </a:solidFill>
              </a:rPr>
              <a:t>oft</a:t>
            </a:r>
            <a:r>
              <a:rPr lang="de-DE" sz="1400" b="0" dirty="0">
                <a:solidFill>
                  <a:srgbClr val="262626"/>
                </a:solidFill>
              </a:rPr>
              <a:t> eher </a:t>
            </a:r>
            <a:r>
              <a:rPr lang="de-DE" sz="1400" dirty="0">
                <a:solidFill>
                  <a:srgbClr val="262626"/>
                </a:solidFill>
              </a:rPr>
              <a:t>negativ bewertete Themen</a:t>
            </a:r>
            <a:r>
              <a:rPr lang="de-DE" sz="1400" b="0" dirty="0">
                <a:solidFill>
                  <a:srgbClr val="262626"/>
                </a:solidFill>
              </a:rPr>
              <a:t>, wie beispielsweise „</a:t>
            </a:r>
            <a:r>
              <a:rPr lang="de-DE" sz="1400" b="0" i="1" dirty="0">
                <a:solidFill>
                  <a:srgbClr val="262626"/>
                </a:solidFill>
              </a:rPr>
              <a:t>Sparmaßnahmen</a:t>
            </a:r>
            <a:r>
              <a:rPr lang="de-DE" sz="1400" b="0" dirty="0">
                <a:solidFill>
                  <a:srgbClr val="262626"/>
                </a:solidFill>
              </a:rPr>
              <a:t>“, „</a:t>
            </a:r>
            <a:r>
              <a:rPr lang="de-DE" sz="1400" b="0" i="1" dirty="0" smtClean="0">
                <a:solidFill>
                  <a:srgbClr val="262626"/>
                </a:solidFill>
              </a:rPr>
              <a:t>Gemeindezusammen-legung</a:t>
            </a:r>
            <a:r>
              <a:rPr lang="de-DE" sz="1400" b="0" dirty="0">
                <a:solidFill>
                  <a:srgbClr val="262626"/>
                </a:solidFill>
              </a:rPr>
              <a:t>“, „</a:t>
            </a:r>
            <a:r>
              <a:rPr lang="de-DE" sz="1400" b="0" i="1" dirty="0">
                <a:solidFill>
                  <a:srgbClr val="262626"/>
                </a:solidFill>
              </a:rPr>
              <a:t>Gemeinderückbau</a:t>
            </a:r>
            <a:r>
              <a:rPr lang="de-DE" sz="1400" b="0" dirty="0">
                <a:solidFill>
                  <a:srgbClr val="262626"/>
                </a:solidFill>
              </a:rPr>
              <a:t>“, „</a:t>
            </a:r>
            <a:r>
              <a:rPr lang="de-DE" sz="1400" b="0" i="1" dirty="0">
                <a:solidFill>
                  <a:srgbClr val="262626"/>
                </a:solidFill>
              </a:rPr>
              <a:t>Umwidmung</a:t>
            </a:r>
            <a:r>
              <a:rPr lang="de-DE" sz="1400" b="0" dirty="0">
                <a:solidFill>
                  <a:srgbClr val="262626"/>
                </a:solidFill>
              </a:rPr>
              <a:t>“ oder „</a:t>
            </a:r>
            <a:r>
              <a:rPr lang="de-DE" sz="1400" b="0" i="1" dirty="0">
                <a:solidFill>
                  <a:srgbClr val="262626"/>
                </a:solidFill>
              </a:rPr>
              <a:t>Stellenkürzung der Pastoren</a:t>
            </a:r>
            <a:r>
              <a:rPr lang="de-DE" sz="1400" b="0" dirty="0">
                <a:solidFill>
                  <a:srgbClr val="262626"/>
                </a:solidFill>
              </a:rPr>
              <a:t>“, die dann ein </a:t>
            </a:r>
            <a:r>
              <a:rPr lang="de-DE" sz="1400" dirty="0">
                <a:solidFill>
                  <a:srgbClr val="262626"/>
                </a:solidFill>
              </a:rPr>
              <a:t>eher defizitäres Bild der ev. Kirche zeichnen</a:t>
            </a:r>
            <a:r>
              <a:rPr lang="de-DE" sz="1400" b="0" dirty="0">
                <a:solidFill>
                  <a:srgbClr val="262626"/>
                </a:solidFill>
              </a:rPr>
              <a:t>: „</a:t>
            </a:r>
            <a:r>
              <a:rPr lang="de-DE" sz="1400" i="1" dirty="0">
                <a:solidFill>
                  <a:srgbClr val="262626"/>
                </a:solidFill>
              </a:rPr>
              <a:t>Die Kirche schließt ihre Kirchen</a:t>
            </a:r>
            <a:r>
              <a:rPr lang="de-DE" sz="1400" b="0" dirty="0">
                <a:solidFill>
                  <a:srgbClr val="262626"/>
                </a:solidFill>
              </a:rPr>
              <a:t>“.</a:t>
            </a:r>
          </a:p>
          <a:p>
            <a:pPr marL="285750" indent="-285750">
              <a:spcBef>
                <a:spcPct val="50000"/>
              </a:spcBef>
              <a:spcAft>
                <a:spcPts val="600"/>
              </a:spcAft>
              <a:buClr>
                <a:srgbClr val="E22B00"/>
              </a:buClr>
              <a:buFont typeface="Wingdings" pitchFamily="2" charset="2"/>
              <a:buChar char="Ø"/>
            </a:pPr>
            <a:r>
              <a:rPr lang="de-DE" sz="1400" b="0" dirty="0">
                <a:solidFill>
                  <a:srgbClr val="262626"/>
                </a:solidFill>
              </a:rPr>
              <a:t>Auch die </a:t>
            </a:r>
            <a:r>
              <a:rPr lang="de-DE" sz="1400" dirty="0">
                <a:solidFill>
                  <a:srgbClr val="262626"/>
                </a:solidFill>
              </a:rPr>
              <a:t>positiven Wahrnehmungen </a:t>
            </a:r>
            <a:r>
              <a:rPr lang="de-DE" sz="1400" b="0" dirty="0">
                <a:solidFill>
                  <a:srgbClr val="262626"/>
                </a:solidFill>
              </a:rPr>
              <a:t>der ev. Kirche resultieren auf </a:t>
            </a:r>
            <a:r>
              <a:rPr lang="de-DE" sz="1400" dirty="0">
                <a:solidFill>
                  <a:srgbClr val="262626"/>
                </a:solidFill>
              </a:rPr>
              <a:t>Erlebnisse im lokalen Umfeld </a:t>
            </a:r>
            <a:r>
              <a:rPr lang="de-DE" sz="1400" b="0" dirty="0">
                <a:solidFill>
                  <a:srgbClr val="262626"/>
                </a:solidFill>
              </a:rPr>
              <a:t>und dort </a:t>
            </a:r>
            <a:r>
              <a:rPr lang="de-DE" sz="1400" dirty="0">
                <a:solidFill>
                  <a:srgbClr val="262626"/>
                </a:solidFill>
              </a:rPr>
              <a:t>oft</a:t>
            </a:r>
            <a:r>
              <a:rPr lang="de-DE" sz="1400" b="0" dirty="0">
                <a:solidFill>
                  <a:srgbClr val="262626"/>
                </a:solidFill>
              </a:rPr>
              <a:t> aus einem </a:t>
            </a:r>
            <a:r>
              <a:rPr lang="de-DE" sz="1400" dirty="0" smtClean="0">
                <a:solidFill>
                  <a:srgbClr val="262626"/>
                </a:solidFill>
              </a:rPr>
              <a:t>persönlichen </a:t>
            </a:r>
            <a:r>
              <a:rPr lang="de-DE" sz="1400" dirty="0">
                <a:solidFill>
                  <a:srgbClr val="262626"/>
                </a:solidFill>
              </a:rPr>
              <a:t>Kontakt</a:t>
            </a:r>
            <a:r>
              <a:rPr lang="de-DE" sz="1400" b="0" dirty="0">
                <a:solidFill>
                  <a:srgbClr val="262626"/>
                </a:solidFill>
              </a:rPr>
              <a:t>. Hierzu zählen Gespräche mit </a:t>
            </a:r>
            <a:r>
              <a:rPr lang="de-DE" sz="1400" b="0" dirty="0" smtClean="0">
                <a:solidFill>
                  <a:srgbClr val="262626"/>
                </a:solidFill>
              </a:rPr>
              <a:t>Pasto-ren </a:t>
            </a:r>
            <a:r>
              <a:rPr lang="de-DE" sz="1400" b="0" dirty="0">
                <a:solidFill>
                  <a:srgbClr val="262626"/>
                </a:solidFill>
              </a:rPr>
              <a:t>z.B. im Rahmen der Vorbereitung zu Beerdigungen, </a:t>
            </a:r>
            <a:r>
              <a:rPr lang="de-DE" sz="1400" b="0" dirty="0" smtClean="0">
                <a:solidFill>
                  <a:srgbClr val="262626"/>
                </a:solidFill>
              </a:rPr>
              <a:t>der Besuch von klassischen Feiertags- oder Themengottesdiensten </a:t>
            </a:r>
            <a:r>
              <a:rPr lang="de-DE" sz="1400" b="0" dirty="0">
                <a:solidFill>
                  <a:srgbClr val="262626"/>
                </a:solidFill>
              </a:rPr>
              <a:t>(„</a:t>
            </a:r>
            <a:r>
              <a:rPr lang="de-DE" sz="1400" b="0" i="1" dirty="0">
                <a:solidFill>
                  <a:srgbClr val="262626"/>
                </a:solidFill>
              </a:rPr>
              <a:t>zwischen Tee und Tatort</a:t>
            </a:r>
            <a:r>
              <a:rPr lang="de-DE" sz="1400" b="0" dirty="0">
                <a:solidFill>
                  <a:srgbClr val="262626"/>
                </a:solidFill>
              </a:rPr>
              <a:t>“ oder auch </a:t>
            </a:r>
            <a:r>
              <a:rPr lang="de-DE" sz="1400" b="0" dirty="0" smtClean="0">
                <a:solidFill>
                  <a:srgbClr val="262626"/>
                </a:solidFill>
              </a:rPr>
              <a:t>im „</a:t>
            </a:r>
            <a:r>
              <a:rPr lang="de-DE" sz="1400" b="0" i="1" dirty="0" smtClean="0">
                <a:solidFill>
                  <a:srgbClr val="262626"/>
                </a:solidFill>
              </a:rPr>
              <a:t>Wal</a:t>
            </a:r>
            <a:r>
              <a:rPr lang="de-DE" sz="1400" b="0" dirty="0">
                <a:solidFill>
                  <a:srgbClr val="262626"/>
                </a:solidFill>
              </a:rPr>
              <a:t>“), besondere Angebote für Kinder, Jugend und Ältere, </a:t>
            </a:r>
            <a:r>
              <a:rPr lang="de-DE" sz="1400" b="0" dirty="0" smtClean="0">
                <a:solidFill>
                  <a:srgbClr val="262626"/>
                </a:solidFill>
              </a:rPr>
              <a:t>Weihnachtsmarkt </a:t>
            </a:r>
            <a:r>
              <a:rPr lang="de-DE" sz="1400" b="0" dirty="0">
                <a:solidFill>
                  <a:srgbClr val="262626"/>
                </a:solidFill>
              </a:rPr>
              <a:t>oder zufällige Einzelerlebnisse („</a:t>
            </a:r>
            <a:r>
              <a:rPr lang="de-DE" sz="1400" b="0" i="1" dirty="0">
                <a:solidFill>
                  <a:srgbClr val="262626"/>
                </a:solidFill>
              </a:rPr>
              <a:t>manchmal geben sie sogar Fahrkarten für Bedürftige</a:t>
            </a:r>
            <a:r>
              <a:rPr lang="de-DE" sz="1400" b="0" dirty="0">
                <a:solidFill>
                  <a:srgbClr val="262626"/>
                </a:solidFill>
              </a:rPr>
              <a:t>“).</a:t>
            </a:r>
          </a:p>
          <a:p>
            <a:pPr marL="285750" indent="-285750">
              <a:spcBef>
                <a:spcPct val="50000"/>
              </a:spcBef>
              <a:spcAft>
                <a:spcPts val="600"/>
              </a:spcAft>
              <a:buClr>
                <a:srgbClr val="E22B00"/>
              </a:buClr>
              <a:buFont typeface="Wingdings" pitchFamily="2" charset="2"/>
              <a:buChar char="Ø"/>
            </a:pPr>
            <a:r>
              <a:rPr lang="de-DE" sz="1400" dirty="0">
                <a:solidFill>
                  <a:srgbClr val="262626"/>
                </a:solidFill>
              </a:rPr>
              <a:t>Gespräche über den Glauben oder Religiosität </a:t>
            </a:r>
            <a:r>
              <a:rPr lang="de-DE" sz="1400" b="0" dirty="0">
                <a:solidFill>
                  <a:srgbClr val="262626"/>
                </a:solidFill>
              </a:rPr>
              <a:t>finden </a:t>
            </a:r>
            <a:r>
              <a:rPr lang="de-DE" sz="1400" dirty="0">
                <a:solidFill>
                  <a:srgbClr val="262626"/>
                </a:solidFill>
              </a:rPr>
              <a:t>so gut wie gar nicht </a:t>
            </a:r>
            <a:r>
              <a:rPr lang="de-DE" sz="1400" b="0" dirty="0">
                <a:solidFill>
                  <a:srgbClr val="262626"/>
                </a:solidFill>
              </a:rPr>
              <a:t>statt: „</a:t>
            </a:r>
            <a:r>
              <a:rPr lang="de-DE" sz="1400" b="0" i="1" dirty="0">
                <a:solidFill>
                  <a:srgbClr val="262626"/>
                </a:solidFill>
              </a:rPr>
              <a:t>Im Rahmen der Kinder auf jeden Fall natürlich. Ansonsten hat jeder sein eigenes Thema, aber man spricht nicht im Erwachsenenkreis darüber</a:t>
            </a:r>
            <a:r>
              <a:rPr lang="de-DE" sz="1400" b="0" dirty="0">
                <a:solidFill>
                  <a:srgbClr val="262626"/>
                </a:solidFill>
              </a:rPr>
              <a:t>“; „</a:t>
            </a:r>
            <a:r>
              <a:rPr lang="de-DE" sz="1400" b="0" i="1" dirty="0">
                <a:solidFill>
                  <a:srgbClr val="262626"/>
                </a:solidFill>
              </a:rPr>
              <a:t>Es gibt nicht so viele Leute, mit denen man über die Kirche reden kann</a:t>
            </a:r>
            <a:r>
              <a:rPr lang="de-DE" sz="1400" b="0" dirty="0">
                <a:solidFill>
                  <a:srgbClr val="262626"/>
                </a:solidFill>
              </a:rPr>
              <a:t>“; „</a:t>
            </a:r>
            <a:r>
              <a:rPr lang="de-DE" sz="1400" b="0" i="1" dirty="0">
                <a:solidFill>
                  <a:srgbClr val="262626"/>
                </a:solidFill>
              </a:rPr>
              <a:t>es ist auch so </a:t>
            </a:r>
            <a:r>
              <a:rPr lang="de-DE" sz="1400" b="0" i="1" dirty="0" smtClean="0">
                <a:solidFill>
                  <a:srgbClr val="262626"/>
                </a:solidFill>
              </a:rPr>
              <a:t>Intimsphäre</a:t>
            </a:r>
            <a:r>
              <a:rPr lang="de-DE" sz="1400" b="0" dirty="0">
                <a:solidFill>
                  <a:srgbClr val="262626"/>
                </a:solidFill>
              </a:rPr>
              <a:t>“.</a:t>
            </a:r>
          </a:p>
          <a:p>
            <a:pPr marL="285750" indent="-285750">
              <a:spcBef>
                <a:spcPct val="50000"/>
              </a:spcBef>
              <a:spcAft>
                <a:spcPts val="600"/>
              </a:spcAft>
              <a:buClr>
                <a:srgbClr val="E22B00"/>
              </a:buClr>
              <a:buFont typeface="Wingdings" pitchFamily="2" charset="2"/>
              <a:buChar char="Ø"/>
            </a:pPr>
            <a:r>
              <a:rPr lang="de-DE" sz="1400" dirty="0" smtClean="0">
                <a:solidFill>
                  <a:srgbClr val="262626"/>
                </a:solidFill>
              </a:rPr>
              <a:t>Gibt </a:t>
            </a:r>
            <a:r>
              <a:rPr lang="de-DE" sz="1400" dirty="0">
                <a:solidFill>
                  <a:srgbClr val="262626"/>
                </a:solidFill>
              </a:rPr>
              <a:t>es im Privatbereich Gespräche</a:t>
            </a:r>
            <a:r>
              <a:rPr lang="de-DE" sz="1400" b="0" dirty="0">
                <a:solidFill>
                  <a:srgbClr val="262626"/>
                </a:solidFill>
              </a:rPr>
              <a:t>, in </a:t>
            </a:r>
            <a:r>
              <a:rPr lang="de-DE" sz="1400" dirty="0">
                <a:solidFill>
                  <a:srgbClr val="262626"/>
                </a:solidFill>
              </a:rPr>
              <a:t>denen die ev. Kirche stattfindet</a:t>
            </a:r>
            <a:r>
              <a:rPr lang="de-DE" sz="1400" b="0" dirty="0">
                <a:solidFill>
                  <a:srgbClr val="262626"/>
                </a:solidFill>
              </a:rPr>
              <a:t>, dann sind die </a:t>
            </a:r>
            <a:r>
              <a:rPr lang="de-DE" sz="1400" dirty="0">
                <a:solidFill>
                  <a:srgbClr val="262626"/>
                </a:solidFill>
              </a:rPr>
              <a:t>Anlässe</a:t>
            </a:r>
            <a:r>
              <a:rPr lang="de-DE" sz="1400" b="0" dirty="0">
                <a:solidFill>
                  <a:srgbClr val="262626"/>
                </a:solidFill>
              </a:rPr>
              <a:t> entweder die genannten </a:t>
            </a:r>
            <a:r>
              <a:rPr lang="de-DE" sz="1400" dirty="0">
                <a:solidFill>
                  <a:srgbClr val="262626"/>
                </a:solidFill>
              </a:rPr>
              <a:t>defizitären Inhalte </a:t>
            </a:r>
            <a:r>
              <a:rPr lang="de-DE" sz="1400" b="0" dirty="0">
                <a:solidFill>
                  <a:srgbClr val="262626"/>
                </a:solidFill>
              </a:rPr>
              <a:t>oder </a:t>
            </a:r>
            <a:r>
              <a:rPr lang="de-DE" sz="1400" dirty="0" smtClean="0">
                <a:solidFill>
                  <a:srgbClr val="262626"/>
                </a:solidFill>
              </a:rPr>
              <a:t>Themen </a:t>
            </a:r>
            <a:r>
              <a:rPr lang="de-DE" sz="1400" dirty="0">
                <a:solidFill>
                  <a:srgbClr val="262626"/>
                </a:solidFill>
              </a:rPr>
              <a:t>rund um die Kinder</a:t>
            </a:r>
            <a:r>
              <a:rPr lang="de-DE" sz="1400" b="0" dirty="0">
                <a:solidFill>
                  <a:srgbClr val="262626"/>
                </a:solidFill>
              </a:rPr>
              <a:t>: Taufe, Kindergarten</a:t>
            </a:r>
            <a:r>
              <a:rPr lang="de-DE" sz="1400" b="0" dirty="0" smtClean="0">
                <a:solidFill>
                  <a:srgbClr val="262626"/>
                </a:solidFill>
              </a:rPr>
              <a:t>, </a:t>
            </a:r>
            <a:r>
              <a:rPr lang="de-DE" sz="1400" b="0" dirty="0">
                <a:solidFill>
                  <a:srgbClr val="262626"/>
                </a:solidFill>
              </a:rPr>
              <a:t>Religionsunterricht, Konfirmation. </a:t>
            </a:r>
          </a:p>
        </p:txBody>
      </p:sp>
      <p:sp>
        <p:nvSpPr>
          <p:cNvPr id="4" name="Rectangle 1026"/>
          <p:cNvSpPr>
            <a:spLocks noChangeArrowheads="1"/>
          </p:cNvSpPr>
          <p:nvPr/>
        </p:nvSpPr>
        <p:spPr bwMode="auto">
          <a:xfrm>
            <a:off x="474462" y="612221"/>
            <a:ext cx="5918698"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r>
              <a:rPr kumimoji="1" lang="de-DE" sz="1400" b="0" dirty="0" smtClean="0">
                <a:solidFill>
                  <a:schemeClr val="bg2"/>
                </a:solidFill>
              </a:rPr>
              <a:t>1. Wahrnehmung der evangelischen Kirche</a:t>
            </a:r>
          </a:p>
          <a:p>
            <a:r>
              <a:rPr kumimoji="1" lang="de-DE" sz="1400" dirty="0" smtClean="0">
                <a:solidFill>
                  <a:srgbClr val="C00000"/>
                </a:solidFill>
              </a:rPr>
              <a:t>1.2 Inhalte</a:t>
            </a:r>
            <a:endParaRPr kumimoji="1" lang="de-DE" sz="1400" dirty="0">
              <a:solidFill>
                <a:srgbClr val="C00000"/>
              </a:solidFill>
            </a:endParaRPr>
          </a:p>
        </p:txBody>
      </p:sp>
    </p:spTree>
    <p:extLst>
      <p:ext uri="{BB962C8B-B14F-4D97-AF65-F5344CB8AC3E}">
        <p14:creationId xmlns="" xmlns:p14="http://schemas.microsoft.com/office/powerpoint/2010/main" val="19713401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Allgemeines (Standard)">
  <a:themeElements>
    <a:clrScheme name="Allgemeines (Standard)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fontScheme name="Allgemeines (Standard)">
      <a:majorFont>
        <a:latin typeface="Arial Narrow"/>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1" i="0" u="none" strike="noStrike" cap="none" normalizeH="0" baseline="0" smtClean="0">
            <a:ln>
              <a:noFill/>
            </a:ln>
            <a:solidFill>
              <a:srgbClr val="000099"/>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1" i="0" u="none" strike="noStrike" cap="none" normalizeH="0" baseline="0" smtClean="0">
            <a:ln>
              <a:noFill/>
            </a:ln>
            <a:solidFill>
              <a:srgbClr val="000099"/>
            </a:solidFill>
            <a:effectLst/>
            <a:latin typeface="Verdana" pitchFamily="34" charset="0"/>
          </a:defRPr>
        </a:defPPr>
      </a:lstStyle>
    </a:lnDef>
  </a:objectDefaults>
  <a:extraClrSchemeLst>
    <a:extraClrScheme>
      <a:clrScheme name="Allgemeines (Standard)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Allgemeines (Standard)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Allgemeines (Standard)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C:\Programme\Microsoft Office\Vorlagen\Präsentationen\Allgemeines (Standard).pot</Template>
  <TotalTime>0</TotalTime>
  <Words>3099</Words>
  <Application>Microsoft Office PowerPoint</Application>
  <PresentationFormat>A4-Papier (210x297 mm)</PresentationFormat>
  <Paragraphs>201</Paragraphs>
  <Slides>31</Slides>
  <Notes>21</Notes>
  <HiddenSlides>0</HiddenSlides>
  <MMClips>0</MMClips>
  <ScaleCrop>false</ScaleCrop>
  <HeadingPairs>
    <vt:vector size="6" baseType="variant">
      <vt:variant>
        <vt:lpstr>Design</vt:lpstr>
      </vt:variant>
      <vt:variant>
        <vt:i4>1</vt:i4>
      </vt:variant>
      <vt:variant>
        <vt:lpstr>Folientitel</vt:lpstr>
      </vt:variant>
      <vt:variant>
        <vt:i4>31</vt:i4>
      </vt:variant>
      <vt:variant>
        <vt:lpstr>Zielgruppenorientierte Präsentationen</vt:lpstr>
      </vt:variant>
      <vt:variant>
        <vt:i4>1</vt:i4>
      </vt:variant>
    </vt:vector>
  </HeadingPairs>
  <TitlesOfParts>
    <vt:vector size="33" baseType="lpstr">
      <vt:lpstr>Allgemeines (Standard)</vt:lpstr>
      <vt:lpstr>Folie 1</vt:lpstr>
      <vt:lpstr>Folie 2</vt:lpstr>
      <vt:lpstr>Folie 3</vt:lpstr>
      <vt:lpstr>Folie 4</vt:lpstr>
      <vt:lpstr>Folie 5</vt:lpstr>
      <vt:lpstr>Folie 6</vt:lpstr>
      <vt:lpstr>Folie 7</vt:lpstr>
      <vt:lpstr>Folie 8</vt:lpstr>
      <vt:lpstr>Folie 9</vt:lpstr>
      <vt:lpstr>Folie 10</vt:lpstr>
      <vt:lpstr>Folie 11</vt:lpstr>
      <vt:lpstr>Folie 12</vt:lpstr>
      <vt:lpstr>Folie 13</vt:lpstr>
      <vt:lpstr>Folie 14</vt:lpstr>
      <vt:lpstr>Folie 15</vt:lpstr>
      <vt:lpstr>Folie 16</vt:lpstr>
      <vt:lpstr>Folie 17</vt:lpstr>
      <vt:lpstr>Folie 18</vt:lpstr>
      <vt:lpstr>Folie 19</vt:lpstr>
      <vt:lpstr>Folie 20</vt:lpstr>
      <vt:lpstr>Folie 21</vt:lpstr>
      <vt:lpstr>Folie 22</vt:lpstr>
      <vt:lpstr>Folie 23</vt:lpstr>
      <vt:lpstr>Folie 24</vt:lpstr>
      <vt:lpstr>Folie 25</vt:lpstr>
      <vt:lpstr>Folie 26</vt:lpstr>
      <vt:lpstr>Folie 27</vt:lpstr>
      <vt:lpstr>Folie 28</vt:lpstr>
      <vt:lpstr>Folie 29</vt:lpstr>
      <vt:lpstr>Folie 30</vt:lpstr>
      <vt:lpstr>Folie 31</vt:lpstr>
      <vt:lpstr>Zielgruppenpräsentation 1</vt:lpstr>
    </vt:vector>
  </TitlesOfParts>
  <Company>e.mares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Kein Folientitel</dc:title>
  <dc:creator>Ulf Endewardt</dc:creator>
  <cp:lastModifiedBy>g.wegner</cp:lastModifiedBy>
  <cp:revision>6681</cp:revision>
  <cp:lastPrinted>2014-06-02T10:04:16Z</cp:lastPrinted>
  <dcterms:created xsi:type="dcterms:W3CDTF">2000-07-19T21:18:48Z</dcterms:created>
  <dcterms:modified xsi:type="dcterms:W3CDTF">2016-02-16T07:58:36Z</dcterms:modified>
</cp:coreProperties>
</file>